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9"/>
  </p:notesMasterIdLst>
  <p:sldIdLst>
    <p:sldId id="424" r:id="rId3"/>
    <p:sldId id="366" r:id="rId4"/>
    <p:sldId id="441" r:id="rId5"/>
    <p:sldId id="463" r:id="rId6"/>
    <p:sldId id="442" r:id="rId7"/>
    <p:sldId id="446" r:id="rId8"/>
    <p:sldId id="448" r:id="rId9"/>
    <p:sldId id="396" r:id="rId10"/>
    <p:sldId id="438" r:id="rId11"/>
    <p:sldId id="452" r:id="rId12"/>
    <p:sldId id="274" r:id="rId13"/>
    <p:sldId id="275" r:id="rId14"/>
    <p:sldId id="464" r:id="rId15"/>
    <p:sldId id="278" r:id="rId16"/>
    <p:sldId id="293" r:id="rId17"/>
    <p:sldId id="373" r:id="rId18"/>
    <p:sldId id="409" r:id="rId19"/>
    <p:sldId id="387" r:id="rId20"/>
    <p:sldId id="431" r:id="rId21"/>
    <p:sldId id="432" r:id="rId22"/>
    <p:sldId id="433" r:id="rId23"/>
    <p:sldId id="453" r:id="rId24"/>
    <p:sldId id="468" r:id="rId25"/>
    <p:sldId id="466" r:id="rId26"/>
    <p:sldId id="465" r:id="rId27"/>
    <p:sldId id="290" r:id="rId2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CC"/>
    <a:srgbClr val="FFFF00"/>
    <a:srgbClr val="1A2FFA"/>
    <a:srgbClr val="B30066"/>
    <a:srgbClr val="4DCD47"/>
    <a:srgbClr val="FF0000"/>
    <a:srgbClr val="33CC33"/>
    <a:srgbClr val="FF9900"/>
    <a:srgbClr val="4F5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6" autoAdjust="0"/>
  </p:normalViewPr>
  <p:slideViewPr>
    <p:cSldViewPr>
      <p:cViewPr varScale="1">
        <p:scale>
          <a:sx n="76" d="100"/>
          <a:sy n="76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F3996-01AB-41F3-8907-9E8928E06E7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BABF079-F76B-4621-8E13-BF4A2A2386CA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發展區域化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98A543-C6A3-47BC-A6CC-20B02D78DEF6}" type="parTrans" cxnId="{4244613B-01A0-4D72-BE85-B3C47C56E643}">
      <dgm:prSet/>
      <dgm:spPr/>
      <dgm:t>
        <a:bodyPr/>
        <a:lstStyle/>
        <a:p>
          <a:endParaRPr lang="zh-TW" altLang="en-US" sz="1200"/>
        </a:p>
      </dgm:t>
    </dgm:pt>
    <dgm:pt modelId="{B1EB9270-6FEB-4EE9-8B2B-C6DDA6D80EBD}" type="sibTrans" cxnId="{4244613B-01A0-4D72-BE85-B3C47C56E643}">
      <dgm:prSet/>
      <dgm:spPr/>
      <dgm:t>
        <a:bodyPr/>
        <a:lstStyle/>
        <a:p>
          <a:endParaRPr lang="zh-TW" altLang="en-US" sz="1200"/>
        </a:p>
      </dgm:t>
    </dgm:pt>
    <dgm:pt modelId="{5B6E7253-5C7A-42CE-8EAC-D894342620DD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緊密與桃竹苗產業與學校合作，落實區域深耕與發展，實現在地就學與就業。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2F3CC6-81FA-493E-889A-6E37C61E16E7}" type="parTrans" cxnId="{85BFD0C2-07DB-47C9-A75C-1960D8CD34DA}">
      <dgm:prSet/>
      <dgm:spPr/>
      <dgm:t>
        <a:bodyPr/>
        <a:lstStyle/>
        <a:p>
          <a:endParaRPr lang="zh-TW" altLang="en-US" sz="1200"/>
        </a:p>
      </dgm:t>
    </dgm:pt>
    <dgm:pt modelId="{504244FD-C037-4550-A658-1F5AA29DFFF2}" type="sibTrans" cxnId="{85BFD0C2-07DB-47C9-A75C-1960D8CD34DA}">
      <dgm:prSet/>
      <dgm:spPr/>
      <dgm:t>
        <a:bodyPr/>
        <a:lstStyle/>
        <a:p>
          <a:endParaRPr lang="zh-TW" altLang="en-US" sz="1200"/>
        </a:p>
      </dgm:t>
    </dgm:pt>
    <dgm:pt modelId="{F93DC658-C8C6-4D41-96F8-A76CF35E706D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企管系擁有傳統「五管」的一般性管理課程，使學生可從中探索自我專業興趣，培養專業知能與倫理素質，提升就業實力。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D224D1-7611-41EE-AC0E-E6D5E9B43954}" type="parTrans" cxnId="{DEB9FB19-C94E-4DA2-9F09-CCBEF827AB3C}">
      <dgm:prSet/>
      <dgm:spPr/>
      <dgm:t>
        <a:bodyPr/>
        <a:lstStyle/>
        <a:p>
          <a:endParaRPr lang="zh-TW" altLang="en-US" sz="1200"/>
        </a:p>
      </dgm:t>
    </dgm:pt>
    <dgm:pt modelId="{9696EE2C-D960-46DD-B1C7-8B86BFF7405C}" type="sibTrans" cxnId="{DEB9FB19-C94E-4DA2-9F09-CCBEF827AB3C}">
      <dgm:prSet/>
      <dgm:spPr/>
      <dgm:t>
        <a:bodyPr/>
        <a:lstStyle/>
        <a:p>
          <a:endParaRPr lang="zh-TW" altLang="en-US" sz="1200"/>
        </a:p>
      </dgm:t>
    </dgm:pt>
    <dgm:pt modelId="{C503C8CC-10DC-4132-9314-B579B5750F9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學習實務化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F64D98-0411-426D-9AD8-59E7300F746D}" type="parTrans" cxnId="{625C0888-16E5-4F37-9266-C70C83DC2186}">
      <dgm:prSet/>
      <dgm:spPr/>
      <dgm:t>
        <a:bodyPr/>
        <a:lstStyle/>
        <a:p>
          <a:endParaRPr lang="zh-TW" altLang="en-US" sz="1200"/>
        </a:p>
      </dgm:t>
    </dgm:pt>
    <dgm:pt modelId="{C8885433-129F-4E2D-8861-88D5CF9F112C}" type="sibTrans" cxnId="{625C0888-16E5-4F37-9266-C70C83DC2186}">
      <dgm:prSet/>
      <dgm:spPr/>
      <dgm:t>
        <a:bodyPr/>
        <a:lstStyle/>
        <a:p>
          <a:endParaRPr lang="zh-TW" altLang="en-US" sz="1200"/>
        </a:p>
      </dgm:t>
    </dgm:pt>
    <dgm:pt modelId="{49C47933-9B7F-46A4-A776-BEE7783C4991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藉由校外實習媒合、專業證照輔導、產學合作計畫參與、實務專題製作及業師協同教學，增進學生實作能力。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8931E7-7930-40F6-8208-6782B71C1EE9}" type="parTrans" cxnId="{A61A0A67-1857-4BF0-95E3-C5537B1AB5B2}">
      <dgm:prSet/>
      <dgm:spPr/>
      <dgm:t>
        <a:bodyPr/>
        <a:lstStyle/>
        <a:p>
          <a:endParaRPr lang="zh-TW" altLang="en-US" sz="1200"/>
        </a:p>
      </dgm:t>
    </dgm:pt>
    <dgm:pt modelId="{594D5D93-0183-43F0-A9F9-38F4A3AED1E7}" type="sibTrans" cxnId="{A61A0A67-1857-4BF0-95E3-C5537B1AB5B2}">
      <dgm:prSet/>
      <dgm:spPr/>
      <dgm:t>
        <a:bodyPr/>
        <a:lstStyle/>
        <a:p>
          <a:endParaRPr lang="zh-TW" altLang="en-US" sz="1200"/>
        </a:p>
      </dgm:t>
    </dgm:pt>
    <dgm:pt modelId="{990978E6-4383-4DBC-BF7A-C182F8D5712A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專業特色化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F094A8-B58F-496F-BEDB-8DCC1CA0FF04}" type="sibTrans" cxnId="{B2E377C0-3F71-4290-8F9D-47BB1F2FCB75}">
      <dgm:prSet/>
      <dgm:spPr/>
      <dgm:t>
        <a:bodyPr/>
        <a:lstStyle/>
        <a:p>
          <a:endParaRPr lang="zh-TW" altLang="en-US" sz="1200"/>
        </a:p>
      </dgm:t>
    </dgm:pt>
    <dgm:pt modelId="{A8C9A00F-0DCB-43CF-B347-A321D0D5FD41}" type="parTrans" cxnId="{B2E377C0-3F71-4290-8F9D-47BB1F2FCB75}">
      <dgm:prSet/>
      <dgm:spPr/>
      <dgm:t>
        <a:bodyPr/>
        <a:lstStyle/>
        <a:p>
          <a:endParaRPr lang="zh-TW" altLang="en-US" sz="1200"/>
        </a:p>
      </dgm:t>
    </dgm:pt>
    <dgm:pt modelId="{8FBBABD0-140D-46E1-8894-12FB3C47F662}" type="pres">
      <dgm:prSet presAssocID="{870F3996-01AB-41F3-8907-9E8928E06E7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9744204E-A221-487D-8906-479D5EC39229}" type="pres">
      <dgm:prSet presAssocID="{1BABF079-F76B-4621-8E13-BF4A2A2386CA}" presName="composite" presStyleCnt="0"/>
      <dgm:spPr/>
      <dgm:t>
        <a:bodyPr/>
        <a:lstStyle/>
        <a:p>
          <a:endParaRPr lang="zh-TW" altLang="en-US"/>
        </a:p>
      </dgm:t>
    </dgm:pt>
    <dgm:pt modelId="{BA86F2CD-2619-481C-8FA3-654E4F52B9F2}" type="pres">
      <dgm:prSet presAssocID="{1BABF079-F76B-4621-8E13-BF4A2A2386CA}" presName="LShape" presStyleLbl="alignNode1" presStyleIdx="0" presStyleCnt="5" custLinFactNeighborY="-45652"/>
      <dgm:spPr/>
      <dgm:t>
        <a:bodyPr/>
        <a:lstStyle/>
        <a:p>
          <a:endParaRPr lang="zh-TW" altLang="en-US"/>
        </a:p>
      </dgm:t>
    </dgm:pt>
    <dgm:pt modelId="{D0147ED0-078C-498F-A297-7DCDCD157678}" type="pres">
      <dgm:prSet presAssocID="{1BABF079-F76B-4621-8E13-BF4A2A2386CA}" presName="ParentText" presStyleLbl="revTx" presStyleIdx="0" presStyleCnt="3" custLinFactNeighborY="-370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4DE54E-1638-4908-9645-0EB989183865}" type="pres">
      <dgm:prSet presAssocID="{1BABF079-F76B-4621-8E13-BF4A2A2386CA}" presName="Triangle" presStyleLbl="alignNode1" presStyleIdx="1" presStyleCnt="5" custLinFactY="-14464" custLinFactNeighborY="-100000"/>
      <dgm:spPr/>
      <dgm:t>
        <a:bodyPr/>
        <a:lstStyle/>
        <a:p>
          <a:endParaRPr lang="zh-TW" altLang="en-US"/>
        </a:p>
      </dgm:t>
    </dgm:pt>
    <dgm:pt modelId="{3A0EC5A7-2940-4AE6-8F30-462DE4BE79C3}" type="pres">
      <dgm:prSet presAssocID="{B1EB9270-6FEB-4EE9-8B2B-C6DDA6D80EBD}" presName="sibTrans" presStyleCnt="0"/>
      <dgm:spPr/>
      <dgm:t>
        <a:bodyPr/>
        <a:lstStyle/>
        <a:p>
          <a:endParaRPr lang="zh-TW" altLang="en-US"/>
        </a:p>
      </dgm:t>
    </dgm:pt>
    <dgm:pt modelId="{18F8BFBC-3EC4-4674-A097-14724B1672F0}" type="pres">
      <dgm:prSet presAssocID="{B1EB9270-6FEB-4EE9-8B2B-C6DDA6D80EBD}" presName="space" presStyleCnt="0"/>
      <dgm:spPr/>
      <dgm:t>
        <a:bodyPr/>
        <a:lstStyle/>
        <a:p>
          <a:endParaRPr lang="zh-TW" altLang="en-US"/>
        </a:p>
      </dgm:t>
    </dgm:pt>
    <dgm:pt modelId="{717036D6-5A94-43EC-9ADF-74F8AD62F4F9}" type="pres">
      <dgm:prSet presAssocID="{990978E6-4383-4DBC-BF7A-C182F8D5712A}" presName="composite" presStyleCnt="0"/>
      <dgm:spPr/>
      <dgm:t>
        <a:bodyPr/>
        <a:lstStyle/>
        <a:p>
          <a:endParaRPr lang="zh-TW" altLang="en-US"/>
        </a:p>
      </dgm:t>
    </dgm:pt>
    <dgm:pt modelId="{D918319E-16C9-4C5D-9910-A4C671677EE0}" type="pres">
      <dgm:prSet presAssocID="{990978E6-4383-4DBC-BF7A-C182F8D5712A}" presName="LShape" presStyleLbl="alignNode1" presStyleIdx="2" presStyleCnt="5" custLinFactNeighborY="-14398"/>
      <dgm:spPr/>
      <dgm:t>
        <a:bodyPr/>
        <a:lstStyle/>
        <a:p>
          <a:endParaRPr lang="zh-TW" altLang="en-US"/>
        </a:p>
      </dgm:t>
    </dgm:pt>
    <dgm:pt modelId="{C11F41CA-A965-44E5-B76A-37611062E885}" type="pres">
      <dgm:prSet presAssocID="{990978E6-4383-4DBC-BF7A-C182F8D5712A}" presName="ParentText" presStyleLbl="revTx" presStyleIdx="1" presStyleCnt="3" custScaleX="104592" custLinFactNeighborX="685" custLinFactNeighborY="-142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71C7D0-CF60-40E3-BA7B-0C68897CE720}" type="pres">
      <dgm:prSet presAssocID="{990978E6-4383-4DBC-BF7A-C182F8D5712A}" presName="Triangle" presStyleLbl="alignNode1" presStyleIdx="3" presStyleCnt="5" custLinFactNeighborY="-10621"/>
      <dgm:spPr/>
      <dgm:t>
        <a:bodyPr/>
        <a:lstStyle/>
        <a:p>
          <a:endParaRPr lang="zh-TW" altLang="en-US"/>
        </a:p>
      </dgm:t>
    </dgm:pt>
    <dgm:pt modelId="{B0503EB4-5788-4BDF-B165-C33925E4C5B2}" type="pres">
      <dgm:prSet presAssocID="{27F094A8-B58F-496F-BEDB-8DCC1CA0FF04}" presName="sibTrans" presStyleCnt="0"/>
      <dgm:spPr/>
      <dgm:t>
        <a:bodyPr/>
        <a:lstStyle/>
        <a:p>
          <a:endParaRPr lang="zh-TW" altLang="en-US"/>
        </a:p>
      </dgm:t>
    </dgm:pt>
    <dgm:pt modelId="{6D26BF4D-D58F-42A6-B047-3725A382151F}" type="pres">
      <dgm:prSet presAssocID="{27F094A8-B58F-496F-BEDB-8DCC1CA0FF04}" presName="space" presStyleCnt="0"/>
      <dgm:spPr/>
      <dgm:t>
        <a:bodyPr/>
        <a:lstStyle/>
        <a:p>
          <a:endParaRPr lang="zh-TW" altLang="en-US"/>
        </a:p>
      </dgm:t>
    </dgm:pt>
    <dgm:pt modelId="{61085466-DA84-4099-8D3B-E1D7C6965B86}" type="pres">
      <dgm:prSet presAssocID="{C503C8CC-10DC-4132-9314-B579B5750F90}" presName="composite" presStyleCnt="0"/>
      <dgm:spPr/>
      <dgm:t>
        <a:bodyPr/>
        <a:lstStyle/>
        <a:p>
          <a:endParaRPr lang="zh-TW" altLang="en-US"/>
        </a:p>
      </dgm:t>
    </dgm:pt>
    <dgm:pt modelId="{5E2DEB68-0EF9-4760-88A5-14EAEDD8B69D}" type="pres">
      <dgm:prSet presAssocID="{C503C8CC-10DC-4132-9314-B579B5750F90}" presName="LShape" presStyleLbl="alignNode1" presStyleIdx="4" presStyleCnt="5"/>
      <dgm:spPr/>
      <dgm:t>
        <a:bodyPr/>
        <a:lstStyle/>
        <a:p>
          <a:endParaRPr lang="zh-TW" altLang="en-US"/>
        </a:p>
      </dgm:t>
    </dgm:pt>
    <dgm:pt modelId="{8E240828-A78B-4EFF-90A4-D20775BD864F}" type="pres">
      <dgm:prSet presAssocID="{C503C8CC-10DC-4132-9314-B579B5750F90}" presName="ParentText" presStyleLbl="revTx" presStyleIdx="2" presStyleCnt="3" custLinFactNeighborY="-25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2E377C0-3F71-4290-8F9D-47BB1F2FCB75}" srcId="{870F3996-01AB-41F3-8907-9E8928E06E72}" destId="{990978E6-4383-4DBC-BF7A-C182F8D5712A}" srcOrd="1" destOrd="0" parTransId="{A8C9A00F-0DCB-43CF-B347-A321D0D5FD41}" sibTransId="{27F094A8-B58F-496F-BEDB-8DCC1CA0FF04}"/>
    <dgm:cxn modelId="{DEB9FB19-C94E-4DA2-9F09-CCBEF827AB3C}" srcId="{990978E6-4383-4DBC-BF7A-C182F8D5712A}" destId="{F93DC658-C8C6-4D41-96F8-A76CF35E706D}" srcOrd="0" destOrd="0" parTransId="{ECD224D1-7611-41EE-AC0E-E6D5E9B43954}" sibTransId="{9696EE2C-D960-46DD-B1C7-8B86BFF7405C}"/>
    <dgm:cxn modelId="{AD74F9FE-AE77-4FB4-85B3-8C396E54A8CD}" type="presOf" srcId="{49C47933-9B7F-46A4-A776-BEE7783C4991}" destId="{8E240828-A78B-4EFF-90A4-D20775BD864F}" srcOrd="0" destOrd="1" presId="urn:microsoft.com/office/officeart/2009/3/layout/StepUpProcess"/>
    <dgm:cxn modelId="{7D3506C1-C917-4A5B-A0AC-371090864342}" type="presOf" srcId="{1BABF079-F76B-4621-8E13-BF4A2A2386CA}" destId="{D0147ED0-078C-498F-A297-7DCDCD157678}" srcOrd="0" destOrd="0" presId="urn:microsoft.com/office/officeart/2009/3/layout/StepUpProcess"/>
    <dgm:cxn modelId="{2ED0BE57-F59C-4A0B-8724-D87230F1E3C5}" type="presOf" srcId="{990978E6-4383-4DBC-BF7A-C182F8D5712A}" destId="{C11F41CA-A965-44E5-B76A-37611062E885}" srcOrd="0" destOrd="0" presId="urn:microsoft.com/office/officeart/2009/3/layout/StepUpProcess"/>
    <dgm:cxn modelId="{1EDE3282-69C9-41D6-8FAF-94B200BC8F5A}" type="presOf" srcId="{C503C8CC-10DC-4132-9314-B579B5750F90}" destId="{8E240828-A78B-4EFF-90A4-D20775BD864F}" srcOrd="0" destOrd="0" presId="urn:microsoft.com/office/officeart/2009/3/layout/StepUpProcess"/>
    <dgm:cxn modelId="{A61A0A67-1857-4BF0-95E3-C5537B1AB5B2}" srcId="{C503C8CC-10DC-4132-9314-B579B5750F90}" destId="{49C47933-9B7F-46A4-A776-BEE7783C4991}" srcOrd="0" destOrd="0" parTransId="{308931E7-7930-40F6-8208-6782B71C1EE9}" sibTransId="{594D5D93-0183-43F0-A9F9-38F4A3AED1E7}"/>
    <dgm:cxn modelId="{4244613B-01A0-4D72-BE85-B3C47C56E643}" srcId="{870F3996-01AB-41F3-8907-9E8928E06E72}" destId="{1BABF079-F76B-4621-8E13-BF4A2A2386CA}" srcOrd="0" destOrd="0" parTransId="{1198A543-C6A3-47BC-A6CC-20B02D78DEF6}" sibTransId="{B1EB9270-6FEB-4EE9-8B2B-C6DDA6D80EBD}"/>
    <dgm:cxn modelId="{0CF91B30-768A-4DFA-B8AB-7735EC67600F}" type="presOf" srcId="{5B6E7253-5C7A-42CE-8EAC-D894342620DD}" destId="{D0147ED0-078C-498F-A297-7DCDCD157678}" srcOrd="0" destOrd="1" presId="urn:microsoft.com/office/officeart/2009/3/layout/StepUpProcess"/>
    <dgm:cxn modelId="{0428BE9E-0FDA-4AE3-9848-67F41AF547A8}" type="presOf" srcId="{870F3996-01AB-41F3-8907-9E8928E06E72}" destId="{8FBBABD0-140D-46E1-8894-12FB3C47F662}" srcOrd="0" destOrd="0" presId="urn:microsoft.com/office/officeart/2009/3/layout/StepUpProcess"/>
    <dgm:cxn modelId="{625C0888-16E5-4F37-9266-C70C83DC2186}" srcId="{870F3996-01AB-41F3-8907-9E8928E06E72}" destId="{C503C8CC-10DC-4132-9314-B579B5750F90}" srcOrd="2" destOrd="0" parTransId="{D7F64D98-0411-426D-9AD8-59E7300F746D}" sibTransId="{C8885433-129F-4E2D-8861-88D5CF9F112C}"/>
    <dgm:cxn modelId="{85BFD0C2-07DB-47C9-A75C-1960D8CD34DA}" srcId="{1BABF079-F76B-4621-8E13-BF4A2A2386CA}" destId="{5B6E7253-5C7A-42CE-8EAC-D894342620DD}" srcOrd="0" destOrd="0" parTransId="{502F3CC6-81FA-493E-889A-6E37C61E16E7}" sibTransId="{504244FD-C037-4550-A658-1F5AA29DFFF2}"/>
    <dgm:cxn modelId="{CB7E4368-F00E-44F6-B199-A3E37C141CCE}" type="presOf" srcId="{F93DC658-C8C6-4D41-96F8-A76CF35E706D}" destId="{C11F41CA-A965-44E5-B76A-37611062E885}" srcOrd="0" destOrd="1" presId="urn:microsoft.com/office/officeart/2009/3/layout/StepUpProcess"/>
    <dgm:cxn modelId="{4003FF20-21A9-46EF-9B19-BCBF5BBF43FD}" type="presParOf" srcId="{8FBBABD0-140D-46E1-8894-12FB3C47F662}" destId="{9744204E-A221-487D-8906-479D5EC39229}" srcOrd="0" destOrd="0" presId="urn:microsoft.com/office/officeart/2009/3/layout/StepUpProcess"/>
    <dgm:cxn modelId="{F4FE2A03-BF8F-4923-A8E5-0B92C2DF6AEA}" type="presParOf" srcId="{9744204E-A221-487D-8906-479D5EC39229}" destId="{BA86F2CD-2619-481C-8FA3-654E4F52B9F2}" srcOrd="0" destOrd="0" presId="urn:microsoft.com/office/officeart/2009/3/layout/StepUpProcess"/>
    <dgm:cxn modelId="{C56C1D4E-B920-4E3F-8E6B-47305EC431C6}" type="presParOf" srcId="{9744204E-A221-487D-8906-479D5EC39229}" destId="{D0147ED0-078C-498F-A297-7DCDCD157678}" srcOrd="1" destOrd="0" presId="urn:microsoft.com/office/officeart/2009/3/layout/StepUpProcess"/>
    <dgm:cxn modelId="{FDCDB111-F225-4282-99A6-6A0C9ABF0C7B}" type="presParOf" srcId="{9744204E-A221-487D-8906-479D5EC39229}" destId="{524DE54E-1638-4908-9645-0EB989183865}" srcOrd="2" destOrd="0" presId="urn:microsoft.com/office/officeart/2009/3/layout/StepUpProcess"/>
    <dgm:cxn modelId="{03ED83C9-9C09-4948-863F-55870F3DC1C9}" type="presParOf" srcId="{8FBBABD0-140D-46E1-8894-12FB3C47F662}" destId="{3A0EC5A7-2940-4AE6-8F30-462DE4BE79C3}" srcOrd="1" destOrd="0" presId="urn:microsoft.com/office/officeart/2009/3/layout/StepUpProcess"/>
    <dgm:cxn modelId="{8B5894EE-E89A-46E0-85A6-0E923CB1F8EB}" type="presParOf" srcId="{3A0EC5A7-2940-4AE6-8F30-462DE4BE79C3}" destId="{18F8BFBC-3EC4-4674-A097-14724B1672F0}" srcOrd="0" destOrd="0" presId="urn:microsoft.com/office/officeart/2009/3/layout/StepUpProcess"/>
    <dgm:cxn modelId="{48B77682-04C2-4719-8D2F-8FDBD50F0959}" type="presParOf" srcId="{8FBBABD0-140D-46E1-8894-12FB3C47F662}" destId="{717036D6-5A94-43EC-9ADF-74F8AD62F4F9}" srcOrd="2" destOrd="0" presId="urn:microsoft.com/office/officeart/2009/3/layout/StepUpProcess"/>
    <dgm:cxn modelId="{F963EA81-1D8B-46C8-90C0-692652DA2FB6}" type="presParOf" srcId="{717036D6-5A94-43EC-9ADF-74F8AD62F4F9}" destId="{D918319E-16C9-4C5D-9910-A4C671677EE0}" srcOrd="0" destOrd="0" presId="urn:microsoft.com/office/officeart/2009/3/layout/StepUpProcess"/>
    <dgm:cxn modelId="{FBB2AADC-2169-4566-A22E-9A2ECF9E783D}" type="presParOf" srcId="{717036D6-5A94-43EC-9ADF-74F8AD62F4F9}" destId="{C11F41CA-A965-44E5-B76A-37611062E885}" srcOrd="1" destOrd="0" presId="urn:microsoft.com/office/officeart/2009/3/layout/StepUpProcess"/>
    <dgm:cxn modelId="{075BB848-49E9-447E-AE27-A639AF467D49}" type="presParOf" srcId="{717036D6-5A94-43EC-9ADF-74F8AD62F4F9}" destId="{6371C7D0-CF60-40E3-BA7B-0C68897CE720}" srcOrd="2" destOrd="0" presId="urn:microsoft.com/office/officeart/2009/3/layout/StepUpProcess"/>
    <dgm:cxn modelId="{4707158E-4D4A-4D29-B135-12B691589CF9}" type="presParOf" srcId="{8FBBABD0-140D-46E1-8894-12FB3C47F662}" destId="{B0503EB4-5788-4BDF-B165-C33925E4C5B2}" srcOrd="3" destOrd="0" presId="urn:microsoft.com/office/officeart/2009/3/layout/StepUpProcess"/>
    <dgm:cxn modelId="{BDFE406D-7166-40EE-BBD4-6B0A5C956772}" type="presParOf" srcId="{B0503EB4-5788-4BDF-B165-C33925E4C5B2}" destId="{6D26BF4D-D58F-42A6-B047-3725A382151F}" srcOrd="0" destOrd="0" presId="urn:microsoft.com/office/officeart/2009/3/layout/StepUpProcess"/>
    <dgm:cxn modelId="{32E134A2-4120-41E3-8E92-1CF46F4FC2CB}" type="presParOf" srcId="{8FBBABD0-140D-46E1-8894-12FB3C47F662}" destId="{61085466-DA84-4099-8D3B-E1D7C6965B86}" srcOrd="4" destOrd="0" presId="urn:microsoft.com/office/officeart/2009/3/layout/StepUpProcess"/>
    <dgm:cxn modelId="{897B8946-81FA-41DB-868B-34603DACF046}" type="presParOf" srcId="{61085466-DA84-4099-8D3B-E1D7C6965B86}" destId="{5E2DEB68-0EF9-4760-88A5-14EAEDD8B69D}" srcOrd="0" destOrd="0" presId="urn:microsoft.com/office/officeart/2009/3/layout/StepUpProcess"/>
    <dgm:cxn modelId="{F8C93F88-F237-4406-B86F-B4A54044408B}" type="presParOf" srcId="{61085466-DA84-4099-8D3B-E1D7C6965B86}" destId="{8E240828-A78B-4EFF-90A4-D20775BD864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BC32A7-EA85-4537-90A9-E6601532DB3C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B81886E-7619-4203-9CFB-D741EE646A97}">
      <dgm:prSet custT="1"/>
      <dgm:spPr/>
      <dgm:t>
        <a:bodyPr/>
        <a:lstStyle/>
        <a:p>
          <a:pPr rtl="0"/>
          <a:r>
            <a:rPr lang="zh-TW" altLang="en-US" sz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碩士班：培養產業界之基層管理人才為主，畢業生以立即就業為最終目標。專業課程與論文寫作為訓練學生進入職場之基本能力，同時具備有中階主管之潛在能力。</a:t>
          </a:r>
          <a:endParaRPr lang="zh-TW" altLang="en-US" sz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8628B7-FF87-4CF1-A602-B42E4C1B0767}" type="parTrans" cxnId="{53B57903-71BA-43D3-8F34-2206886F2074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62096D-1AEA-4A34-81E4-74461C2C229C}" type="sibTrans" cxnId="{53B57903-71BA-43D3-8F34-2206886F2074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CC70C0-F1FD-454B-833C-40D37F23AA05}">
      <dgm:prSet custT="1"/>
      <dgm:spPr/>
      <dgm:t>
        <a:bodyPr/>
        <a:lstStyle/>
        <a:p>
          <a:pPr rtl="0"/>
          <a:r>
            <a:rPr lang="zh-TW" altLang="en-US" sz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碩士在職專班：以提升在職管理階層之經營管理與領導能力為目標，以期畢業後為企業所重用，提升日後升遷機會，或學成後具備中小企業中階管理人才之能力，未來則朝中小企業主與創業家的條件。</a:t>
          </a:r>
          <a:endParaRPr lang="zh-TW" altLang="en-US" sz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D7586A-7709-4D8C-8F98-FC51E83A5EAB}" type="parTrans" cxnId="{C8EAC0C9-2B4E-48B5-81D7-574A02A22E11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1CC277-F760-4637-8571-3C0522EF0565}" type="sibTrans" cxnId="{C8EAC0C9-2B4E-48B5-81D7-574A02A22E11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1A976F-39BC-4B80-A4C4-B78DFC52F072}" type="pres">
      <dgm:prSet presAssocID="{69BC32A7-EA85-4537-90A9-E6601532DB3C}" presName="Name0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AB8C7BA7-7DE7-43C4-934D-45571FF3A9F0}" type="pres">
      <dgm:prSet presAssocID="{9B81886E-7619-4203-9CFB-D741EE646A97}" presName="noChildren" presStyleCnt="0"/>
      <dgm:spPr/>
    </dgm:pt>
    <dgm:pt modelId="{D325CA0C-2035-4961-B0C9-EE585CA27458}" type="pres">
      <dgm:prSet presAssocID="{9B81886E-7619-4203-9CFB-D741EE646A97}" presName="gap" presStyleCnt="0"/>
      <dgm:spPr/>
    </dgm:pt>
    <dgm:pt modelId="{8429496C-E37F-4A5A-BE7A-B5A234171759}" type="pres">
      <dgm:prSet presAssocID="{9B81886E-7619-4203-9CFB-D741EE646A97}" presName="medCircle2" presStyleLbl="vennNode1" presStyleIdx="0" presStyleCnt="2"/>
      <dgm:spPr/>
    </dgm:pt>
    <dgm:pt modelId="{F825F11A-F9FB-4A85-B261-FB8449C0E5A2}" type="pres">
      <dgm:prSet presAssocID="{9B81886E-7619-4203-9CFB-D741EE646A97}" presName="txLvlOnly1" presStyleLbl="revTx" presStyleIdx="0" presStyleCnt="2"/>
      <dgm:spPr/>
      <dgm:t>
        <a:bodyPr/>
        <a:lstStyle/>
        <a:p>
          <a:endParaRPr lang="zh-TW" altLang="en-US"/>
        </a:p>
      </dgm:t>
    </dgm:pt>
    <dgm:pt modelId="{DD970459-12BD-46A5-BA81-42690512435A}" type="pres">
      <dgm:prSet presAssocID="{EFCC70C0-F1FD-454B-833C-40D37F23AA05}" presName="noChildren" presStyleCnt="0"/>
      <dgm:spPr/>
    </dgm:pt>
    <dgm:pt modelId="{A7991D5F-16A9-4BE4-96A9-A606BAB38DBC}" type="pres">
      <dgm:prSet presAssocID="{EFCC70C0-F1FD-454B-833C-40D37F23AA05}" presName="gap" presStyleCnt="0"/>
      <dgm:spPr/>
    </dgm:pt>
    <dgm:pt modelId="{D4E8A29B-D383-4D6E-B58D-E70EB1E423F2}" type="pres">
      <dgm:prSet presAssocID="{EFCC70C0-F1FD-454B-833C-40D37F23AA05}" presName="medCircle2" presStyleLbl="vennNode1" presStyleIdx="1" presStyleCnt="2"/>
      <dgm:spPr/>
    </dgm:pt>
    <dgm:pt modelId="{2D0A09D1-88D2-4914-8C7F-846BE005DA42}" type="pres">
      <dgm:prSet presAssocID="{EFCC70C0-F1FD-454B-833C-40D37F23AA05}" presName="txLvlOnly1" presStyleLbl="revTx" presStyleIdx="1" presStyleCnt="2"/>
      <dgm:spPr/>
      <dgm:t>
        <a:bodyPr/>
        <a:lstStyle/>
        <a:p>
          <a:endParaRPr lang="zh-TW" altLang="en-US"/>
        </a:p>
      </dgm:t>
    </dgm:pt>
  </dgm:ptLst>
  <dgm:cxnLst>
    <dgm:cxn modelId="{C56AE83B-A173-4642-9F17-02604BA3ADD3}" type="presOf" srcId="{69BC32A7-EA85-4537-90A9-E6601532DB3C}" destId="{291A976F-39BC-4B80-A4C4-B78DFC52F072}" srcOrd="0" destOrd="0" presId="urn:microsoft.com/office/officeart/2008/layout/VerticalCircleList"/>
    <dgm:cxn modelId="{C8EAC0C9-2B4E-48B5-81D7-574A02A22E11}" srcId="{69BC32A7-EA85-4537-90A9-E6601532DB3C}" destId="{EFCC70C0-F1FD-454B-833C-40D37F23AA05}" srcOrd="1" destOrd="0" parTransId="{AAD7586A-7709-4D8C-8F98-FC51E83A5EAB}" sibTransId="{2C1CC277-F760-4637-8571-3C0522EF0565}"/>
    <dgm:cxn modelId="{53B57903-71BA-43D3-8F34-2206886F2074}" srcId="{69BC32A7-EA85-4537-90A9-E6601532DB3C}" destId="{9B81886E-7619-4203-9CFB-D741EE646A97}" srcOrd="0" destOrd="0" parTransId="{628628B7-FF87-4CF1-A602-B42E4C1B0767}" sibTransId="{0B62096D-1AEA-4A34-81E4-74461C2C229C}"/>
    <dgm:cxn modelId="{41EDFA4D-F2D3-45AC-BF78-ABE7E4B453DF}" type="presOf" srcId="{9B81886E-7619-4203-9CFB-D741EE646A97}" destId="{F825F11A-F9FB-4A85-B261-FB8449C0E5A2}" srcOrd="0" destOrd="0" presId="urn:microsoft.com/office/officeart/2008/layout/VerticalCircleList"/>
    <dgm:cxn modelId="{040C40E3-2422-4633-B436-370DE5350F31}" type="presOf" srcId="{EFCC70C0-F1FD-454B-833C-40D37F23AA05}" destId="{2D0A09D1-88D2-4914-8C7F-846BE005DA42}" srcOrd="0" destOrd="0" presId="urn:microsoft.com/office/officeart/2008/layout/VerticalCircleList"/>
    <dgm:cxn modelId="{1BD44326-9E28-47DF-9E99-0B2D86C643D2}" type="presParOf" srcId="{291A976F-39BC-4B80-A4C4-B78DFC52F072}" destId="{AB8C7BA7-7DE7-43C4-934D-45571FF3A9F0}" srcOrd="0" destOrd="0" presId="urn:microsoft.com/office/officeart/2008/layout/VerticalCircleList"/>
    <dgm:cxn modelId="{C467DC6E-349A-49EA-A59A-DAFAB28EB062}" type="presParOf" srcId="{AB8C7BA7-7DE7-43C4-934D-45571FF3A9F0}" destId="{D325CA0C-2035-4961-B0C9-EE585CA27458}" srcOrd="0" destOrd="0" presId="urn:microsoft.com/office/officeart/2008/layout/VerticalCircleList"/>
    <dgm:cxn modelId="{D11247E0-F460-4D97-9901-B59D5658EE2F}" type="presParOf" srcId="{AB8C7BA7-7DE7-43C4-934D-45571FF3A9F0}" destId="{8429496C-E37F-4A5A-BE7A-B5A234171759}" srcOrd="1" destOrd="0" presId="urn:microsoft.com/office/officeart/2008/layout/VerticalCircleList"/>
    <dgm:cxn modelId="{12F87B47-F1A3-4243-8407-AC20E490624D}" type="presParOf" srcId="{AB8C7BA7-7DE7-43C4-934D-45571FF3A9F0}" destId="{F825F11A-F9FB-4A85-B261-FB8449C0E5A2}" srcOrd="2" destOrd="0" presId="urn:microsoft.com/office/officeart/2008/layout/VerticalCircleList"/>
    <dgm:cxn modelId="{02797BC2-817F-46F3-8FE2-C765C7F724BB}" type="presParOf" srcId="{291A976F-39BC-4B80-A4C4-B78DFC52F072}" destId="{DD970459-12BD-46A5-BA81-42690512435A}" srcOrd="1" destOrd="0" presId="urn:microsoft.com/office/officeart/2008/layout/VerticalCircleList"/>
    <dgm:cxn modelId="{8EED7A1D-D858-4C24-B0E3-6BA9AED8598E}" type="presParOf" srcId="{DD970459-12BD-46A5-BA81-42690512435A}" destId="{A7991D5F-16A9-4BE4-96A9-A606BAB38DBC}" srcOrd="0" destOrd="0" presId="urn:microsoft.com/office/officeart/2008/layout/VerticalCircleList"/>
    <dgm:cxn modelId="{6447F6CF-3223-4E37-BE63-341CD95B7878}" type="presParOf" srcId="{DD970459-12BD-46A5-BA81-42690512435A}" destId="{D4E8A29B-D383-4D6E-B58D-E70EB1E423F2}" srcOrd="1" destOrd="0" presId="urn:microsoft.com/office/officeart/2008/layout/VerticalCircleList"/>
    <dgm:cxn modelId="{B8422094-0A21-40CC-901F-8CF3C59F5945}" type="presParOf" srcId="{DD970459-12BD-46A5-BA81-42690512435A}" destId="{2D0A09D1-88D2-4914-8C7F-846BE005DA4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A8589B-A23D-48DF-8BF8-296F1624E6D2}" type="doc">
      <dgm:prSet loTypeId="urn:microsoft.com/office/officeart/2005/8/layout/arrow2" loCatId="process" qsTypeId="urn:microsoft.com/office/officeart/2005/8/quickstyle/simple2" qsCatId="simple" csTypeId="urn:microsoft.com/office/officeart/2005/8/colors/colorful5" csCatId="colorful" phldr="1"/>
      <dgm:spPr/>
    </dgm:pt>
    <dgm:pt modelId="{EB863758-4B82-41E6-A5B7-06BE4BBFDB6F}">
      <dgm:prSet phldrT="[文字]" custT="1"/>
      <dgm:spPr/>
      <dgm:t>
        <a:bodyPr/>
        <a:lstStyle/>
        <a:p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跨域合作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F259E3-E142-4AF9-A622-7415000B48A0}" type="parTrans" cxnId="{AEE308EA-C232-4EA9-A996-7DD37E8523C6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C0CE68-3161-4227-958D-FC220A7AA057}" type="sibTrans" cxnId="{AEE308EA-C232-4EA9-A996-7DD37E8523C6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FE5A4F-8895-4FD9-B834-FB5441F02806}">
      <dgm:prSet phldrT="[文字]" custT="1"/>
      <dgm:spPr/>
      <dgm:t>
        <a:bodyPr/>
        <a:lstStyle/>
        <a:p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務實創新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A05305-917E-4D10-BD92-7E5849116C9C}" type="parTrans" cxnId="{84E6892A-5ECC-4791-962D-3331822343AB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7D2DF6-B8F8-48A8-8E92-2EB0182CA1EB}" type="sibTrans" cxnId="{84E6892A-5ECC-4791-962D-3331822343AB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F8526C-F988-4E35-BB9F-116DB1B06F0B}">
      <dgm:prSet phldrT="[文字]" custT="1"/>
      <dgm:spPr/>
      <dgm:t>
        <a:bodyPr/>
        <a:lstStyle/>
        <a:p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全人學習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68D53C-3110-4E5D-A8A1-B8DB64B8A976}" type="parTrans" cxnId="{C0588154-ECE4-41A8-862B-27AC13D49ADA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8C5037-01C2-4A39-B9F2-D694C2CF01C9}" type="sibTrans" cxnId="{C0588154-ECE4-41A8-862B-27AC13D49ADA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F3BEE5-97A9-4618-BA61-6B410F214BB6}" type="pres">
      <dgm:prSet presAssocID="{C0A8589B-A23D-48DF-8BF8-296F1624E6D2}" presName="arrowDiagram" presStyleCnt="0">
        <dgm:presLayoutVars>
          <dgm:chMax val="5"/>
          <dgm:dir/>
          <dgm:resizeHandles val="exact"/>
        </dgm:presLayoutVars>
      </dgm:prSet>
      <dgm:spPr/>
    </dgm:pt>
    <dgm:pt modelId="{F9F74D7F-8887-4345-A9EF-690609932596}" type="pres">
      <dgm:prSet presAssocID="{C0A8589B-A23D-48DF-8BF8-296F1624E6D2}" presName="arrow" presStyleLbl="bgShp" presStyleIdx="0" presStyleCnt="1"/>
      <dgm:spPr/>
    </dgm:pt>
    <dgm:pt modelId="{29DFD205-B83B-463E-818B-61D91F54284C}" type="pres">
      <dgm:prSet presAssocID="{C0A8589B-A23D-48DF-8BF8-296F1624E6D2}" presName="arrowDiagram3" presStyleCnt="0"/>
      <dgm:spPr/>
    </dgm:pt>
    <dgm:pt modelId="{3E1DB43D-FFBC-48AE-86C0-319CBBD13E6D}" type="pres">
      <dgm:prSet presAssocID="{EB863758-4B82-41E6-A5B7-06BE4BBFDB6F}" presName="bullet3a" presStyleLbl="node1" presStyleIdx="0" presStyleCnt="3"/>
      <dgm:spPr/>
    </dgm:pt>
    <dgm:pt modelId="{2A76A8DD-48E6-4278-A9CF-08CE389C9EE5}" type="pres">
      <dgm:prSet presAssocID="{EB863758-4B82-41E6-A5B7-06BE4BBFDB6F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B3051D-9169-42EA-845E-DAE0356C05ED}" type="pres">
      <dgm:prSet presAssocID="{E6FE5A4F-8895-4FD9-B834-FB5441F02806}" presName="bullet3b" presStyleLbl="node1" presStyleIdx="1" presStyleCnt="3"/>
      <dgm:spPr/>
    </dgm:pt>
    <dgm:pt modelId="{9ACC66BB-307B-487F-9FDC-C68A4B86E318}" type="pres">
      <dgm:prSet presAssocID="{E6FE5A4F-8895-4FD9-B834-FB5441F0280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D38BDC-0B7B-4D8C-9C1E-2020BB8D0ABC}" type="pres">
      <dgm:prSet presAssocID="{87F8526C-F988-4E35-BB9F-116DB1B06F0B}" presName="bullet3c" presStyleLbl="node1" presStyleIdx="2" presStyleCnt="3"/>
      <dgm:spPr/>
    </dgm:pt>
    <dgm:pt modelId="{C262A817-996C-44AD-AAE2-E02EBF78D207}" type="pres">
      <dgm:prSet presAssocID="{87F8526C-F988-4E35-BB9F-116DB1B06F0B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5E9FF7-99AF-480B-9148-A60066EB2EBC}" type="presOf" srcId="{87F8526C-F988-4E35-BB9F-116DB1B06F0B}" destId="{C262A817-996C-44AD-AAE2-E02EBF78D207}" srcOrd="0" destOrd="0" presId="urn:microsoft.com/office/officeart/2005/8/layout/arrow2"/>
    <dgm:cxn modelId="{84E6892A-5ECC-4791-962D-3331822343AB}" srcId="{C0A8589B-A23D-48DF-8BF8-296F1624E6D2}" destId="{E6FE5A4F-8895-4FD9-B834-FB5441F02806}" srcOrd="1" destOrd="0" parTransId="{89A05305-917E-4D10-BD92-7E5849116C9C}" sibTransId="{B57D2DF6-B8F8-48A8-8E92-2EB0182CA1EB}"/>
    <dgm:cxn modelId="{AEE308EA-C232-4EA9-A996-7DD37E8523C6}" srcId="{C0A8589B-A23D-48DF-8BF8-296F1624E6D2}" destId="{EB863758-4B82-41E6-A5B7-06BE4BBFDB6F}" srcOrd="0" destOrd="0" parTransId="{ECF259E3-E142-4AF9-A622-7415000B48A0}" sibTransId="{BBC0CE68-3161-4227-958D-FC220A7AA057}"/>
    <dgm:cxn modelId="{CA584680-7DEB-4A7C-B6E4-DE9FAD1F69E9}" type="presOf" srcId="{C0A8589B-A23D-48DF-8BF8-296F1624E6D2}" destId="{DBF3BEE5-97A9-4618-BA61-6B410F214BB6}" srcOrd="0" destOrd="0" presId="urn:microsoft.com/office/officeart/2005/8/layout/arrow2"/>
    <dgm:cxn modelId="{77412090-0C11-41D7-936B-BB1B4D6C6E32}" type="presOf" srcId="{EB863758-4B82-41E6-A5B7-06BE4BBFDB6F}" destId="{2A76A8DD-48E6-4278-A9CF-08CE389C9EE5}" srcOrd="0" destOrd="0" presId="urn:microsoft.com/office/officeart/2005/8/layout/arrow2"/>
    <dgm:cxn modelId="{0E10C88D-5B38-4517-9E3D-1084D73EE19A}" type="presOf" srcId="{E6FE5A4F-8895-4FD9-B834-FB5441F02806}" destId="{9ACC66BB-307B-487F-9FDC-C68A4B86E318}" srcOrd="0" destOrd="0" presId="urn:microsoft.com/office/officeart/2005/8/layout/arrow2"/>
    <dgm:cxn modelId="{C0588154-ECE4-41A8-862B-27AC13D49ADA}" srcId="{C0A8589B-A23D-48DF-8BF8-296F1624E6D2}" destId="{87F8526C-F988-4E35-BB9F-116DB1B06F0B}" srcOrd="2" destOrd="0" parTransId="{5168D53C-3110-4E5D-A8A1-B8DB64B8A976}" sibTransId="{048C5037-01C2-4A39-B9F2-D694C2CF01C9}"/>
    <dgm:cxn modelId="{2FBAD52A-0008-44D3-8179-60E469C31D88}" type="presParOf" srcId="{DBF3BEE5-97A9-4618-BA61-6B410F214BB6}" destId="{F9F74D7F-8887-4345-A9EF-690609932596}" srcOrd="0" destOrd="0" presId="urn:microsoft.com/office/officeart/2005/8/layout/arrow2"/>
    <dgm:cxn modelId="{154574E0-E421-40AC-99E9-0A933DD19B14}" type="presParOf" srcId="{DBF3BEE5-97A9-4618-BA61-6B410F214BB6}" destId="{29DFD205-B83B-463E-818B-61D91F54284C}" srcOrd="1" destOrd="0" presId="urn:microsoft.com/office/officeart/2005/8/layout/arrow2"/>
    <dgm:cxn modelId="{595F592C-99D6-4428-B510-68141A9A1287}" type="presParOf" srcId="{29DFD205-B83B-463E-818B-61D91F54284C}" destId="{3E1DB43D-FFBC-48AE-86C0-319CBBD13E6D}" srcOrd="0" destOrd="0" presId="urn:microsoft.com/office/officeart/2005/8/layout/arrow2"/>
    <dgm:cxn modelId="{01DAF87B-D141-404B-BA3C-E75AB3882967}" type="presParOf" srcId="{29DFD205-B83B-463E-818B-61D91F54284C}" destId="{2A76A8DD-48E6-4278-A9CF-08CE389C9EE5}" srcOrd="1" destOrd="0" presId="urn:microsoft.com/office/officeart/2005/8/layout/arrow2"/>
    <dgm:cxn modelId="{3D89ADCC-0C43-4BDC-88D0-613C8C8FD084}" type="presParOf" srcId="{29DFD205-B83B-463E-818B-61D91F54284C}" destId="{3FB3051D-9169-42EA-845E-DAE0356C05ED}" srcOrd="2" destOrd="0" presId="urn:microsoft.com/office/officeart/2005/8/layout/arrow2"/>
    <dgm:cxn modelId="{879584EF-F678-4E3B-A3A6-FE42DE0E2E83}" type="presParOf" srcId="{29DFD205-B83B-463E-818B-61D91F54284C}" destId="{9ACC66BB-307B-487F-9FDC-C68A4B86E318}" srcOrd="3" destOrd="0" presId="urn:microsoft.com/office/officeart/2005/8/layout/arrow2"/>
    <dgm:cxn modelId="{DBC75293-5375-4966-823F-777415866C30}" type="presParOf" srcId="{29DFD205-B83B-463E-818B-61D91F54284C}" destId="{3BD38BDC-0B7B-4D8C-9C1E-2020BB8D0ABC}" srcOrd="4" destOrd="0" presId="urn:microsoft.com/office/officeart/2005/8/layout/arrow2"/>
    <dgm:cxn modelId="{A48C3055-3B5B-4BB2-A82C-A76CFC271FFB}" type="presParOf" srcId="{29DFD205-B83B-463E-818B-61D91F54284C}" destId="{C262A817-996C-44AD-AAE2-E02EBF78D20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01C815-E4CF-4D3B-970A-6FAA92614526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FFECB6F-1219-4D62-9FD5-041F3BC47485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管理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人才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8A6A31-38D7-4AA0-933E-5CC587650DC1}" type="parTrans" cxnId="{B9D7731C-D26A-4B4F-9858-E082A8AC37A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28DDC5-0D36-49DC-87BD-0C6E6C382AAA}" type="sibTrans" cxnId="{B9D7731C-D26A-4B4F-9858-E082A8AC37A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D1ECB4-032C-4E1B-B44F-9C8053E5584D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財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CD13ED-2B3B-4331-9B15-2FE486869729}" type="parTrans" cxnId="{30A2E503-8DFE-44FD-9436-4712D1B1947C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99E20-889D-4A33-9330-4280A430A857}" type="sibTrans" cxnId="{30A2E503-8DFE-44FD-9436-4712D1B1947C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1676DF-4369-4657-AFCB-D0C6E479D24D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產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B849EC-DFD0-477E-B92C-2FA1E9E4466F}" type="parTrans" cxnId="{FD29D450-E7FF-4904-A55B-F013CAED9D9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4996F6-7AEA-4751-B7DB-E9026804186F}" type="sibTrans" cxnId="{FD29D450-E7FF-4904-A55B-F013CAED9D9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30831E-9D5A-4994-BC9B-C60FCDD79FBD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銷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D39F13-3890-47FD-8854-ADBA215D1987}" type="parTrans" cxnId="{193BC8E5-5CC4-49D3-B582-35EAC575A05E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CD8640-7114-4410-91B0-21BC167E1E3C}" type="sibTrans" cxnId="{193BC8E5-5CC4-49D3-B582-35EAC575A05E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92E30B-F65E-4A6B-A3D3-32B5CD3A0571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AD1A74-0CDB-4128-AAFB-B3152F5FDAA6}" type="parTrans" cxnId="{CD8A7106-75EE-4530-8A3B-F7920A914EE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43C763-C6B5-44B7-AE6A-738848C4EEA7}" type="sibTrans" cxnId="{CD8A7106-75EE-4530-8A3B-F7920A914EE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DED0A3-2EB8-4C72-8E67-59A506D3D8F6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發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A28ED4-32DE-424B-8C76-63FD5367233E}" type="parTrans" cxnId="{85F8DC1A-9D54-4A5C-8D1F-BB88E10CA6A1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4CA0C6-782B-4193-B137-0129160D4F82}" type="sibTrans" cxnId="{85F8DC1A-9D54-4A5C-8D1F-BB88E10CA6A1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8AFDB3-4618-4DC7-8049-544939308AF3}" type="pres">
      <dgm:prSet presAssocID="{9901C815-E4CF-4D3B-970A-6FAA92614526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7ACB58B4-BBEE-45A6-B826-E0D5E6C7F2BE}" type="pres">
      <dgm:prSet presAssocID="{BFFECB6F-1219-4D62-9FD5-041F3BC4748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TW" altLang="en-US"/>
        </a:p>
      </dgm:t>
    </dgm:pt>
    <dgm:pt modelId="{57A7E618-63C4-40DB-B664-FFE4BA2103B3}" type="pres">
      <dgm:prSet presAssocID="{BFFECB6F-1219-4D62-9FD5-041F3BC47485}" presName="Accent2" presStyleLbl="node1" presStyleIdx="0" presStyleCnt="19"/>
      <dgm:spPr/>
      <dgm:t>
        <a:bodyPr/>
        <a:lstStyle/>
        <a:p>
          <a:endParaRPr lang="zh-TW" altLang="en-US"/>
        </a:p>
      </dgm:t>
    </dgm:pt>
    <dgm:pt modelId="{C9740F9F-DAE3-4BBC-A087-DD81C1EA989B}" type="pres">
      <dgm:prSet presAssocID="{BFFECB6F-1219-4D62-9FD5-041F3BC47485}" presName="Accent3" presStyleLbl="node1" presStyleIdx="1" presStyleCnt="19"/>
      <dgm:spPr/>
      <dgm:t>
        <a:bodyPr/>
        <a:lstStyle/>
        <a:p>
          <a:endParaRPr lang="zh-TW" altLang="en-US"/>
        </a:p>
      </dgm:t>
    </dgm:pt>
    <dgm:pt modelId="{8916D90C-5065-4C9B-BFA8-C8995E83278A}" type="pres">
      <dgm:prSet presAssocID="{BFFECB6F-1219-4D62-9FD5-041F3BC47485}" presName="Accent4" presStyleLbl="node1" presStyleIdx="2" presStyleCnt="19"/>
      <dgm:spPr/>
      <dgm:t>
        <a:bodyPr/>
        <a:lstStyle/>
        <a:p>
          <a:endParaRPr lang="zh-TW" altLang="en-US"/>
        </a:p>
      </dgm:t>
    </dgm:pt>
    <dgm:pt modelId="{AB2BA876-1D34-4C66-8FE5-31F2A22A9D22}" type="pres">
      <dgm:prSet presAssocID="{BFFECB6F-1219-4D62-9FD5-041F3BC47485}" presName="Accent5" presStyleLbl="node1" presStyleIdx="3" presStyleCnt="19"/>
      <dgm:spPr/>
      <dgm:t>
        <a:bodyPr/>
        <a:lstStyle/>
        <a:p>
          <a:endParaRPr lang="zh-TW" altLang="en-US"/>
        </a:p>
      </dgm:t>
    </dgm:pt>
    <dgm:pt modelId="{E9681429-759D-4AA1-8E37-BC8F3EE0078D}" type="pres">
      <dgm:prSet presAssocID="{BFFECB6F-1219-4D62-9FD5-041F3BC47485}" presName="Accent6" presStyleLbl="node1" presStyleIdx="4" presStyleCnt="19"/>
      <dgm:spPr/>
      <dgm:t>
        <a:bodyPr/>
        <a:lstStyle/>
        <a:p>
          <a:endParaRPr lang="zh-TW" altLang="en-US"/>
        </a:p>
      </dgm:t>
    </dgm:pt>
    <dgm:pt modelId="{A945BA44-649F-4FCC-A9B2-9211D1D86451}" type="pres">
      <dgm:prSet presAssocID="{F5D1ECB4-032C-4E1B-B44F-9C8053E5584D}" presName="Child1" presStyleLbl="node1" presStyleIdx="5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4F1B27DA-C1F7-4B22-96F2-CA4935501495}" type="pres">
      <dgm:prSet presAssocID="{F5D1ECB4-032C-4E1B-B44F-9C8053E5584D}" presName="Accent7" presStyleCnt="0"/>
      <dgm:spPr/>
      <dgm:t>
        <a:bodyPr/>
        <a:lstStyle/>
        <a:p>
          <a:endParaRPr lang="zh-TW" altLang="en-US"/>
        </a:p>
      </dgm:t>
    </dgm:pt>
    <dgm:pt modelId="{A1D03121-69DB-4FCD-88E7-F04401DBE881}" type="pres">
      <dgm:prSet presAssocID="{F5D1ECB4-032C-4E1B-B44F-9C8053E5584D}" presName="AccentHold1" presStyleLbl="node1" presStyleIdx="6" presStyleCnt="19"/>
      <dgm:spPr/>
      <dgm:t>
        <a:bodyPr/>
        <a:lstStyle/>
        <a:p>
          <a:endParaRPr lang="zh-TW" altLang="en-US"/>
        </a:p>
      </dgm:t>
    </dgm:pt>
    <dgm:pt modelId="{21553C0A-1943-46BC-811D-7EE384B6EFE6}" type="pres">
      <dgm:prSet presAssocID="{F5D1ECB4-032C-4E1B-B44F-9C8053E5584D}" presName="Accent8" presStyleCnt="0"/>
      <dgm:spPr/>
      <dgm:t>
        <a:bodyPr/>
        <a:lstStyle/>
        <a:p>
          <a:endParaRPr lang="zh-TW" altLang="en-US"/>
        </a:p>
      </dgm:t>
    </dgm:pt>
    <dgm:pt modelId="{5114B983-FDF4-49A3-A9FE-4D3A26C28ADF}" type="pres">
      <dgm:prSet presAssocID="{F5D1ECB4-032C-4E1B-B44F-9C8053E5584D}" presName="AccentHold2" presStyleLbl="node1" presStyleIdx="7" presStyleCnt="19"/>
      <dgm:spPr/>
      <dgm:t>
        <a:bodyPr/>
        <a:lstStyle/>
        <a:p>
          <a:endParaRPr lang="zh-TW" altLang="en-US"/>
        </a:p>
      </dgm:t>
    </dgm:pt>
    <dgm:pt modelId="{53BFBB29-AD3C-49F3-8DC0-02253EE1E26F}" type="pres">
      <dgm:prSet presAssocID="{EB1676DF-4369-4657-AFCB-D0C6E479D24D}" presName="Child2" presStyleLbl="node1" presStyleIdx="8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07987B5A-AA47-4B0F-96AE-575FA66F8B69}" type="pres">
      <dgm:prSet presAssocID="{EB1676DF-4369-4657-AFCB-D0C6E479D24D}" presName="Accent9" presStyleCnt="0"/>
      <dgm:spPr/>
      <dgm:t>
        <a:bodyPr/>
        <a:lstStyle/>
        <a:p>
          <a:endParaRPr lang="zh-TW" altLang="en-US"/>
        </a:p>
      </dgm:t>
    </dgm:pt>
    <dgm:pt modelId="{C11FF0B4-A2B6-444C-ACF3-AC095FE6F12A}" type="pres">
      <dgm:prSet presAssocID="{EB1676DF-4369-4657-AFCB-D0C6E479D24D}" presName="AccentHold1" presStyleLbl="node1" presStyleIdx="9" presStyleCnt="19"/>
      <dgm:spPr/>
      <dgm:t>
        <a:bodyPr/>
        <a:lstStyle/>
        <a:p>
          <a:endParaRPr lang="zh-TW" altLang="en-US"/>
        </a:p>
      </dgm:t>
    </dgm:pt>
    <dgm:pt modelId="{A65E028E-C3F6-4CB3-9BCC-A10691C757E0}" type="pres">
      <dgm:prSet presAssocID="{EB1676DF-4369-4657-AFCB-D0C6E479D24D}" presName="Accent10" presStyleCnt="0"/>
      <dgm:spPr/>
      <dgm:t>
        <a:bodyPr/>
        <a:lstStyle/>
        <a:p>
          <a:endParaRPr lang="zh-TW" altLang="en-US"/>
        </a:p>
      </dgm:t>
    </dgm:pt>
    <dgm:pt modelId="{586155A4-F576-4AC8-8821-3B2D54F9A8DB}" type="pres">
      <dgm:prSet presAssocID="{EB1676DF-4369-4657-AFCB-D0C6E479D24D}" presName="AccentHold2" presStyleLbl="node1" presStyleIdx="10" presStyleCnt="19"/>
      <dgm:spPr/>
      <dgm:t>
        <a:bodyPr/>
        <a:lstStyle/>
        <a:p>
          <a:endParaRPr lang="zh-TW" altLang="en-US"/>
        </a:p>
      </dgm:t>
    </dgm:pt>
    <dgm:pt modelId="{3F1E391F-2794-4CFE-B1B9-52BF33044375}" type="pres">
      <dgm:prSet presAssocID="{EB1676DF-4369-4657-AFCB-D0C6E479D24D}" presName="Accent11" presStyleCnt="0"/>
      <dgm:spPr/>
      <dgm:t>
        <a:bodyPr/>
        <a:lstStyle/>
        <a:p>
          <a:endParaRPr lang="zh-TW" altLang="en-US"/>
        </a:p>
      </dgm:t>
    </dgm:pt>
    <dgm:pt modelId="{F89C6940-FE85-42BB-AE0B-0AFB432EEAF1}" type="pres">
      <dgm:prSet presAssocID="{EB1676DF-4369-4657-AFCB-D0C6E479D24D}" presName="AccentHold3" presStyleLbl="node1" presStyleIdx="11" presStyleCnt="19"/>
      <dgm:spPr/>
      <dgm:t>
        <a:bodyPr/>
        <a:lstStyle/>
        <a:p>
          <a:endParaRPr lang="zh-TW" altLang="en-US"/>
        </a:p>
      </dgm:t>
    </dgm:pt>
    <dgm:pt modelId="{FF77FFE6-18A3-491C-B55C-C5BBA6B0EC10}" type="pres">
      <dgm:prSet presAssocID="{0930831E-9D5A-4994-BC9B-C60FCDD79FBD}" presName="Child3" presStyleLbl="node1" presStyleIdx="12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81F296D7-A9E9-4808-9AB0-2855F84FDD51}" type="pres">
      <dgm:prSet presAssocID="{0930831E-9D5A-4994-BC9B-C60FCDD79FBD}" presName="Accent12" presStyleCnt="0"/>
      <dgm:spPr/>
      <dgm:t>
        <a:bodyPr/>
        <a:lstStyle/>
        <a:p>
          <a:endParaRPr lang="zh-TW" altLang="en-US"/>
        </a:p>
      </dgm:t>
    </dgm:pt>
    <dgm:pt modelId="{6D1ED6E1-7299-4D78-A079-C24AE34B705D}" type="pres">
      <dgm:prSet presAssocID="{0930831E-9D5A-4994-BC9B-C60FCDD79FBD}" presName="AccentHold1" presStyleLbl="node1" presStyleIdx="13" presStyleCnt="19"/>
      <dgm:spPr/>
      <dgm:t>
        <a:bodyPr/>
        <a:lstStyle/>
        <a:p>
          <a:endParaRPr lang="zh-TW" altLang="en-US"/>
        </a:p>
      </dgm:t>
    </dgm:pt>
    <dgm:pt modelId="{6309AB13-A83E-4A0F-AD2C-C6906460A36B}" type="pres">
      <dgm:prSet presAssocID="{8892E30B-F65E-4A6B-A3D3-32B5CD3A0571}" presName="Child4" presStyleLbl="node1" presStyleIdx="14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14DBD5D4-92AD-421C-A56F-85A211FDB94B}" type="pres">
      <dgm:prSet presAssocID="{8892E30B-F65E-4A6B-A3D3-32B5CD3A0571}" presName="Accent13" presStyleCnt="0"/>
      <dgm:spPr/>
      <dgm:t>
        <a:bodyPr/>
        <a:lstStyle/>
        <a:p>
          <a:endParaRPr lang="zh-TW" altLang="en-US"/>
        </a:p>
      </dgm:t>
    </dgm:pt>
    <dgm:pt modelId="{DF0B5DC9-85A1-490E-9782-3354A037D015}" type="pres">
      <dgm:prSet presAssocID="{8892E30B-F65E-4A6B-A3D3-32B5CD3A0571}" presName="AccentHold1" presStyleLbl="node1" presStyleIdx="15" presStyleCnt="19"/>
      <dgm:spPr/>
      <dgm:t>
        <a:bodyPr/>
        <a:lstStyle/>
        <a:p>
          <a:endParaRPr lang="zh-TW" altLang="en-US"/>
        </a:p>
      </dgm:t>
    </dgm:pt>
    <dgm:pt modelId="{BA958E0C-7991-476A-BC3A-CE487F1CB90F}" type="pres">
      <dgm:prSet presAssocID="{EEDED0A3-2EB8-4C72-8E67-59A506D3D8F6}" presName="Child5" presStyleLbl="node1" presStyleIdx="16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B349A71C-2E73-4695-B9CF-6DA58A9856E5}" type="pres">
      <dgm:prSet presAssocID="{EEDED0A3-2EB8-4C72-8E67-59A506D3D8F6}" presName="Accent15" presStyleCnt="0"/>
      <dgm:spPr/>
      <dgm:t>
        <a:bodyPr/>
        <a:lstStyle/>
        <a:p>
          <a:endParaRPr lang="zh-TW" altLang="en-US"/>
        </a:p>
      </dgm:t>
    </dgm:pt>
    <dgm:pt modelId="{BD96FD53-DB1A-4AE4-A205-ECCFD5260850}" type="pres">
      <dgm:prSet presAssocID="{EEDED0A3-2EB8-4C72-8E67-59A506D3D8F6}" presName="AccentHold2" presStyleLbl="node1" presStyleIdx="17" presStyleCnt="19"/>
      <dgm:spPr/>
      <dgm:t>
        <a:bodyPr/>
        <a:lstStyle/>
        <a:p>
          <a:endParaRPr lang="zh-TW" altLang="en-US"/>
        </a:p>
      </dgm:t>
    </dgm:pt>
    <dgm:pt modelId="{3CA16316-6FB2-42C8-BD7B-5D131A6C626D}" type="pres">
      <dgm:prSet presAssocID="{EEDED0A3-2EB8-4C72-8E67-59A506D3D8F6}" presName="Accent16" presStyleCnt="0"/>
      <dgm:spPr/>
      <dgm:t>
        <a:bodyPr/>
        <a:lstStyle/>
        <a:p>
          <a:endParaRPr lang="zh-TW" altLang="en-US"/>
        </a:p>
      </dgm:t>
    </dgm:pt>
    <dgm:pt modelId="{B05A1178-D06E-4E15-B871-38CFD4FA532D}" type="pres">
      <dgm:prSet presAssocID="{EEDED0A3-2EB8-4C72-8E67-59A506D3D8F6}" presName="AccentHold3" presStyleLbl="node1" presStyleIdx="18" presStyleCnt="19"/>
      <dgm:spPr/>
      <dgm:t>
        <a:bodyPr/>
        <a:lstStyle/>
        <a:p>
          <a:endParaRPr lang="zh-TW" altLang="en-US"/>
        </a:p>
      </dgm:t>
    </dgm:pt>
  </dgm:ptLst>
  <dgm:cxnLst>
    <dgm:cxn modelId="{D4EF8A52-44FA-40B7-A986-8E670E0995A1}" type="presOf" srcId="{EB1676DF-4369-4657-AFCB-D0C6E479D24D}" destId="{53BFBB29-AD3C-49F3-8DC0-02253EE1E26F}" srcOrd="0" destOrd="0" presId="urn:microsoft.com/office/officeart/2009/3/layout/CircleRelationship"/>
    <dgm:cxn modelId="{8632A19A-8E0D-45DA-8282-4556DF65B5B8}" type="presOf" srcId="{EEDED0A3-2EB8-4C72-8E67-59A506D3D8F6}" destId="{BA958E0C-7991-476A-BC3A-CE487F1CB90F}" srcOrd="0" destOrd="0" presId="urn:microsoft.com/office/officeart/2009/3/layout/CircleRelationship"/>
    <dgm:cxn modelId="{B9D7731C-D26A-4B4F-9858-E082A8AC37A5}" srcId="{9901C815-E4CF-4D3B-970A-6FAA92614526}" destId="{BFFECB6F-1219-4D62-9FD5-041F3BC47485}" srcOrd="0" destOrd="0" parTransId="{228A6A31-38D7-4AA0-933E-5CC587650DC1}" sibTransId="{BD28DDC5-0D36-49DC-87BD-0C6E6C382AAA}"/>
    <dgm:cxn modelId="{193BC8E5-5CC4-49D3-B582-35EAC575A05E}" srcId="{BFFECB6F-1219-4D62-9FD5-041F3BC47485}" destId="{0930831E-9D5A-4994-BC9B-C60FCDD79FBD}" srcOrd="2" destOrd="0" parTransId="{B6D39F13-3890-47FD-8854-ADBA215D1987}" sibTransId="{AACD8640-7114-4410-91B0-21BC167E1E3C}"/>
    <dgm:cxn modelId="{96AA97E5-338C-43DE-B5D8-E8A0C7FC2EBE}" type="presOf" srcId="{BFFECB6F-1219-4D62-9FD5-041F3BC47485}" destId="{7ACB58B4-BBEE-45A6-B826-E0D5E6C7F2BE}" srcOrd="0" destOrd="0" presId="urn:microsoft.com/office/officeart/2009/3/layout/CircleRelationship"/>
    <dgm:cxn modelId="{C7F8DBC1-DDCB-4E30-BB18-7BB8A0AE71AE}" type="presOf" srcId="{0930831E-9D5A-4994-BC9B-C60FCDD79FBD}" destId="{FF77FFE6-18A3-491C-B55C-C5BBA6B0EC10}" srcOrd="0" destOrd="0" presId="urn:microsoft.com/office/officeart/2009/3/layout/CircleRelationship"/>
    <dgm:cxn modelId="{131FB429-0A9A-4280-8F1B-9359C999D755}" type="presOf" srcId="{8892E30B-F65E-4A6B-A3D3-32B5CD3A0571}" destId="{6309AB13-A83E-4A0F-AD2C-C6906460A36B}" srcOrd="0" destOrd="0" presId="urn:microsoft.com/office/officeart/2009/3/layout/CircleRelationship"/>
    <dgm:cxn modelId="{7F97CF02-02AA-4685-B880-0141C084C45B}" type="presOf" srcId="{9901C815-E4CF-4D3B-970A-6FAA92614526}" destId="{278AFDB3-4618-4DC7-8049-544939308AF3}" srcOrd="0" destOrd="0" presId="urn:microsoft.com/office/officeart/2009/3/layout/CircleRelationship"/>
    <dgm:cxn modelId="{C51024E7-970B-4829-9C65-2AB36037FE42}" type="presOf" srcId="{F5D1ECB4-032C-4E1B-B44F-9C8053E5584D}" destId="{A945BA44-649F-4FCC-A9B2-9211D1D86451}" srcOrd="0" destOrd="0" presId="urn:microsoft.com/office/officeart/2009/3/layout/CircleRelationship"/>
    <dgm:cxn modelId="{85F8DC1A-9D54-4A5C-8D1F-BB88E10CA6A1}" srcId="{BFFECB6F-1219-4D62-9FD5-041F3BC47485}" destId="{EEDED0A3-2EB8-4C72-8E67-59A506D3D8F6}" srcOrd="4" destOrd="0" parTransId="{A0A28ED4-32DE-424B-8C76-63FD5367233E}" sibTransId="{CE4CA0C6-782B-4193-B137-0129160D4F82}"/>
    <dgm:cxn modelId="{30A2E503-8DFE-44FD-9436-4712D1B1947C}" srcId="{BFFECB6F-1219-4D62-9FD5-041F3BC47485}" destId="{F5D1ECB4-032C-4E1B-B44F-9C8053E5584D}" srcOrd="0" destOrd="0" parTransId="{ADCD13ED-2B3B-4331-9B15-2FE486869729}" sibTransId="{AA799E20-889D-4A33-9330-4280A430A857}"/>
    <dgm:cxn modelId="{CD8A7106-75EE-4530-8A3B-F7920A914EE7}" srcId="{BFFECB6F-1219-4D62-9FD5-041F3BC47485}" destId="{8892E30B-F65E-4A6B-A3D3-32B5CD3A0571}" srcOrd="3" destOrd="0" parTransId="{9AAD1A74-0CDB-4128-AAFB-B3152F5FDAA6}" sibTransId="{6543C763-C6B5-44B7-AE6A-738848C4EEA7}"/>
    <dgm:cxn modelId="{FD29D450-E7FF-4904-A55B-F013CAED9D97}" srcId="{BFFECB6F-1219-4D62-9FD5-041F3BC47485}" destId="{EB1676DF-4369-4657-AFCB-D0C6E479D24D}" srcOrd="1" destOrd="0" parTransId="{03B849EC-DFD0-477E-B92C-2FA1E9E4466F}" sibTransId="{514996F6-7AEA-4751-B7DB-E9026804186F}"/>
    <dgm:cxn modelId="{C0E71EF8-6400-4D9D-8A74-3034EC1DF9EA}" type="presParOf" srcId="{278AFDB3-4618-4DC7-8049-544939308AF3}" destId="{7ACB58B4-BBEE-45A6-B826-E0D5E6C7F2BE}" srcOrd="0" destOrd="0" presId="urn:microsoft.com/office/officeart/2009/3/layout/CircleRelationship"/>
    <dgm:cxn modelId="{3F4FE31F-B2D5-4F65-AB5E-8F628EA27D04}" type="presParOf" srcId="{278AFDB3-4618-4DC7-8049-544939308AF3}" destId="{57A7E618-63C4-40DB-B664-FFE4BA2103B3}" srcOrd="1" destOrd="0" presId="urn:microsoft.com/office/officeart/2009/3/layout/CircleRelationship"/>
    <dgm:cxn modelId="{C6C22D4E-13EC-4C23-92FE-A4B78B6AD4D5}" type="presParOf" srcId="{278AFDB3-4618-4DC7-8049-544939308AF3}" destId="{C9740F9F-DAE3-4BBC-A087-DD81C1EA989B}" srcOrd="2" destOrd="0" presId="urn:microsoft.com/office/officeart/2009/3/layout/CircleRelationship"/>
    <dgm:cxn modelId="{8A5CCAEF-2319-4D99-A858-0A8EEE54785D}" type="presParOf" srcId="{278AFDB3-4618-4DC7-8049-544939308AF3}" destId="{8916D90C-5065-4C9B-BFA8-C8995E83278A}" srcOrd="3" destOrd="0" presId="urn:microsoft.com/office/officeart/2009/3/layout/CircleRelationship"/>
    <dgm:cxn modelId="{581FA993-0E7F-4FC7-BAEE-F1AA85DE05D8}" type="presParOf" srcId="{278AFDB3-4618-4DC7-8049-544939308AF3}" destId="{AB2BA876-1D34-4C66-8FE5-31F2A22A9D22}" srcOrd="4" destOrd="0" presId="urn:microsoft.com/office/officeart/2009/3/layout/CircleRelationship"/>
    <dgm:cxn modelId="{97CF4129-3DCC-4F60-A4C7-A2750BA39E57}" type="presParOf" srcId="{278AFDB3-4618-4DC7-8049-544939308AF3}" destId="{E9681429-759D-4AA1-8E37-BC8F3EE0078D}" srcOrd="5" destOrd="0" presId="urn:microsoft.com/office/officeart/2009/3/layout/CircleRelationship"/>
    <dgm:cxn modelId="{51A198AA-A9E7-41E6-A280-BD60063152C0}" type="presParOf" srcId="{278AFDB3-4618-4DC7-8049-544939308AF3}" destId="{A945BA44-649F-4FCC-A9B2-9211D1D86451}" srcOrd="6" destOrd="0" presId="urn:microsoft.com/office/officeart/2009/3/layout/CircleRelationship"/>
    <dgm:cxn modelId="{8189DDE7-64E5-4A9F-B8C9-8B4398645C47}" type="presParOf" srcId="{278AFDB3-4618-4DC7-8049-544939308AF3}" destId="{4F1B27DA-C1F7-4B22-96F2-CA4935501495}" srcOrd="7" destOrd="0" presId="urn:microsoft.com/office/officeart/2009/3/layout/CircleRelationship"/>
    <dgm:cxn modelId="{441FEF32-BDE7-43E8-8FA8-1E78713DAF5F}" type="presParOf" srcId="{4F1B27DA-C1F7-4B22-96F2-CA4935501495}" destId="{A1D03121-69DB-4FCD-88E7-F04401DBE881}" srcOrd="0" destOrd="0" presId="urn:microsoft.com/office/officeart/2009/3/layout/CircleRelationship"/>
    <dgm:cxn modelId="{01EA913F-311C-4EE7-BE67-62AF70860615}" type="presParOf" srcId="{278AFDB3-4618-4DC7-8049-544939308AF3}" destId="{21553C0A-1943-46BC-811D-7EE384B6EFE6}" srcOrd="8" destOrd="0" presId="urn:microsoft.com/office/officeart/2009/3/layout/CircleRelationship"/>
    <dgm:cxn modelId="{ABE9F533-CE36-4151-90D9-488ED81B784C}" type="presParOf" srcId="{21553C0A-1943-46BC-811D-7EE384B6EFE6}" destId="{5114B983-FDF4-49A3-A9FE-4D3A26C28ADF}" srcOrd="0" destOrd="0" presId="urn:microsoft.com/office/officeart/2009/3/layout/CircleRelationship"/>
    <dgm:cxn modelId="{888C65DF-34BE-424B-B384-FBAE5D0B6FD5}" type="presParOf" srcId="{278AFDB3-4618-4DC7-8049-544939308AF3}" destId="{53BFBB29-AD3C-49F3-8DC0-02253EE1E26F}" srcOrd="9" destOrd="0" presId="urn:microsoft.com/office/officeart/2009/3/layout/CircleRelationship"/>
    <dgm:cxn modelId="{BC04FB6B-F020-4339-BAAD-2241EF379032}" type="presParOf" srcId="{278AFDB3-4618-4DC7-8049-544939308AF3}" destId="{07987B5A-AA47-4B0F-96AE-575FA66F8B69}" srcOrd="10" destOrd="0" presId="urn:microsoft.com/office/officeart/2009/3/layout/CircleRelationship"/>
    <dgm:cxn modelId="{956FC092-37B4-4F9F-928F-845F495615FE}" type="presParOf" srcId="{07987B5A-AA47-4B0F-96AE-575FA66F8B69}" destId="{C11FF0B4-A2B6-444C-ACF3-AC095FE6F12A}" srcOrd="0" destOrd="0" presId="urn:microsoft.com/office/officeart/2009/3/layout/CircleRelationship"/>
    <dgm:cxn modelId="{B36AA777-5506-4F5A-8980-5C9A5A7AF9B2}" type="presParOf" srcId="{278AFDB3-4618-4DC7-8049-544939308AF3}" destId="{A65E028E-C3F6-4CB3-9BCC-A10691C757E0}" srcOrd="11" destOrd="0" presId="urn:microsoft.com/office/officeart/2009/3/layout/CircleRelationship"/>
    <dgm:cxn modelId="{CF767336-4FF0-447B-B85B-E9183EA88680}" type="presParOf" srcId="{A65E028E-C3F6-4CB3-9BCC-A10691C757E0}" destId="{586155A4-F576-4AC8-8821-3B2D54F9A8DB}" srcOrd="0" destOrd="0" presId="urn:microsoft.com/office/officeart/2009/3/layout/CircleRelationship"/>
    <dgm:cxn modelId="{728F6764-5DF5-4E1F-8010-A617520B8A79}" type="presParOf" srcId="{278AFDB3-4618-4DC7-8049-544939308AF3}" destId="{3F1E391F-2794-4CFE-B1B9-52BF33044375}" srcOrd="12" destOrd="0" presId="urn:microsoft.com/office/officeart/2009/3/layout/CircleRelationship"/>
    <dgm:cxn modelId="{82C5C984-33C0-48DE-8375-FB6AB8BE255E}" type="presParOf" srcId="{3F1E391F-2794-4CFE-B1B9-52BF33044375}" destId="{F89C6940-FE85-42BB-AE0B-0AFB432EEAF1}" srcOrd="0" destOrd="0" presId="urn:microsoft.com/office/officeart/2009/3/layout/CircleRelationship"/>
    <dgm:cxn modelId="{0227E590-B705-4C83-AD25-61B8FB2C3394}" type="presParOf" srcId="{278AFDB3-4618-4DC7-8049-544939308AF3}" destId="{FF77FFE6-18A3-491C-B55C-C5BBA6B0EC10}" srcOrd="13" destOrd="0" presId="urn:microsoft.com/office/officeart/2009/3/layout/CircleRelationship"/>
    <dgm:cxn modelId="{98989E08-508A-4F2E-B2B3-F3EA453B3EE1}" type="presParOf" srcId="{278AFDB3-4618-4DC7-8049-544939308AF3}" destId="{81F296D7-A9E9-4808-9AB0-2855F84FDD51}" srcOrd="14" destOrd="0" presId="urn:microsoft.com/office/officeart/2009/3/layout/CircleRelationship"/>
    <dgm:cxn modelId="{11401734-D973-41CB-A972-95F2490E0D3F}" type="presParOf" srcId="{81F296D7-A9E9-4808-9AB0-2855F84FDD51}" destId="{6D1ED6E1-7299-4D78-A079-C24AE34B705D}" srcOrd="0" destOrd="0" presId="urn:microsoft.com/office/officeart/2009/3/layout/CircleRelationship"/>
    <dgm:cxn modelId="{3489F339-BCAC-4DD1-92E2-C4B2898E6559}" type="presParOf" srcId="{278AFDB3-4618-4DC7-8049-544939308AF3}" destId="{6309AB13-A83E-4A0F-AD2C-C6906460A36B}" srcOrd="15" destOrd="0" presId="urn:microsoft.com/office/officeart/2009/3/layout/CircleRelationship"/>
    <dgm:cxn modelId="{5719AA65-C5A1-49E4-BC95-BB248A35B333}" type="presParOf" srcId="{278AFDB3-4618-4DC7-8049-544939308AF3}" destId="{14DBD5D4-92AD-421C-A56F-85A211FDB94B}" srcOrd="16" destOrd="0" presId="urn:microsoft.com/office/officeart/2009/3/layout/CircleRelationship"/>
    <dgm:cxn modelId="{0E51FF6B-7067-43BF-A8A4-320C2ED81C0B}" type="presParOf" srcId="{14DBD5D4-92AD-421C-A56F-85A211FDB94B}" destId="{DF0B5DC9-85A1-490E-9782-3354A037D015}" srcOrd="0" destOrd="0" presId="urn:microsoft.com/office/officeart/2009/3/layout/CircleRelationship"/>
    <dgm:cxn modelId="{ABDA1B02-70F8-47CA-8298-5A723A4A52E4}" type="presParOf" srcId="{278AFDB3-4618-4DC7-8049-544939308AF3}" destId="{BA958E0C-7991-476A-BC3A-CE487F1CB90F}" srcOrd="17" destOrd="0" presId="urn:microsoft.com/office/officeart/2009/3/layout/CircleRelationship"/>
    <dgm:cxn modelId="{D03E4D18-E468-4E21-AC5A-C7685E48E0D4}" type="presParOf" srcId="{278AFDB3-4618-4DC7-8049-544939308AF3}" destId="{B349A71C-2E73-4695-B9CF-6DA58A9856E5}" srcOrd="18" destOrd="0" presId="urn:microsoft.com/office/officeart/2009/3/layout/CircleRelationship"/>
    <dgm:cxn modelId="{FEF2BD7D-9ABE-49CE-824E-C09498C71BA2}" type="presParOf" srcId="{B349A71C-2E73-4695-B9CF-6DA58A9856E5}" destId="{BD96FD53-DB1A-4AE4-A205-ECCFD5260850}" srcOrd="0" destOrd="0" presId="urn:microsoft.com/office/officeart/2009/3/layout/CircleRelationship"/>
    <dgm:cxn modelId="{261C03C0-7E3C-4A0A-A7F7-2806CAEA2E5E}" type="presParOf" srcId="{278AFDB3-4618-4DC7-8049-544939308AF3}" destId="{3CA16316-6FB2-42C8-BD7B-5D131A6C626D}" srcOrd="19" destOrd="0" presId="urn:microsoft.com/office/officeart/2009/3/layout/CircleRelationship"/>
    <dgm:cxn modelId="{57A70FEE-7B71-4405-AFB2-E72DCE5A3D59}" type="presParOf" srcId="{3CA16316-6FB2-42C8-BD7B-5D131A6C626D}" destId="{B05A1178-D06E-4E15-B871-38CFD4FA532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6F2CD-2619-481C-8FA3-654E4F52B9F2}">
      <dsp:nvSpPr>
        <dsp:cNvPr id="0" name=""/>
        <dsp:cNvSpPr/>
      </dsp:nvSpPr>
      <dsp:spPr>
        <a:xfrm rot="5400000">
          <a:off x="2738493" y="151250"/>
          <a:ext cx="1229595" cy="204601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47ED0-078C-498F-A297-7DCDCD157678}">
      <dsp:nvSpPr>
        <dsp:cNvPr id="0" name=""/>
        <dsp:cNvSpPr/>
      </dsp:nvSpPr>
      <dsp:spPr>
        <a:xfrm>
          <a:off x="2533243" y="723364"/>
          <a:ext cx="1847158" cy="1619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發展區域化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緊密與桃竹苗產業與學校合作，落實區域深耕與發展，實現在地就學與就業。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33243" y="723364"/>
        <a:ext cx="1847158" cy="1619142"/>
      </dsp:txXfrm>
    </dsp:sp>
    <dsp:sp modelId="{524DE54E-1638-4908-9645-0EB989183865}">
      <dsp:nvSpPr>
        <dsp:cNvPr id="0" name=""/>
        <dsp:cNvSpPr/>
      </dsp:nvSpPr>
      <dsp:spPr>
        <a:xfrm>
          <a:off x="4031881" y="163025"/>
          <a:ext cx="348520" cy="348520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8319E-16C9-4C5D-9910-A4C671677EE0}">
      <dsp:nvSpPr>
        <dsp:cNvPr id="0" name=""/>
        <dsp:cNvSpPr/>
      </dsp:nvSpPr>
      <dsp:spPr>
        <a:xfrm rot="5400000">
          <a:off x="4999775" y="-24008"/>
          <a:ext cx="1229595" cy="204601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F41CA-A965-44E5-B76A-37611062E885}">
      <dsp:nvSpPr>
        <dsp:cNvPr id="0" name=""/>
        <dsp:cNvSpPr/>
      </dsp:nvSpPr>
      <dsp:spPr>
        <a:xfrm>
          <a:off x="4764768" y="533507"/>
          <a:ext cx="1931979" cy="1619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專業特色化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企管系擁有傳統「五管」的一般性管理課程，使學生可從中探索自我專業興趣，培養專業知能與倫理素質，提升就業實力。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64768" y="533507"/>
        <a:ext cx="1931979" cy="1619142"/>
      </dsp:txXfrm>
    </dsp:sp>
    <dsp:sp modelId="{6371C7D0-CF60-40E3-BA7B-0C68897CE720}">
      <dsp:nvSpPr>
        <dsp:cNvPr id="0" name=""/>
        <dsp:cNvSpPr/>
      </dsp:nvSpPr>
      <dsp:spPr>
        <a:xfrm>
          <a:off x="6293163" y="0"/>
          <a:ext cx="348520" cy="348520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DEB68-0EF9-4760-88A5-14EAEDD8B69D}">
      <dsp:nvSpPr>
        <dsp:cNvPr id="0" name=""/>
        <dsp:cNvSpPr/>
      </dsp:nvSpPr>
      <dsp:spPr>
        <a:xfrm rot="5400000">
          <a:off x="7261058" y="-406527"/>
          <a:ext cx="1229595" cy="204601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40828-A78B-4EFF-90A4-D20775BD864F}">
      <dsp:nvSpPr>
        <dsp:cNvPr id="0" name=""/>
        <dsp:cNvSpPr/>
      </dsp:nvSpPr>
      <dsp:spPr>
        <a:xfrm>
          <a:off x="7055808" y="163795"/>
          <a:ext cx="1847158" cy="1619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學習實務化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藉由校外實習媒合、專業證照輔導、產學合作計畫參與、實務專題製作及業師協同教學，增進學生實作能力。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055808" y="163795"/>
        <a:ext cx="1847158" cy="1619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9496C-E37F-4A5A-BE7A-B5A234171759}">
      <dsp:nvSpPr>
        <dsp:cNvPr id="0" name=""/>
        <dsp:cNvSpPr/>
      </dsp:nvSpPr>
      <dsp:spPr>
        <a:xfrm>
          <a:off x="2017983" y="1543"/>
          <a:ext cx="1097608" cy="109760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825F11A-F9FB-4A85-B261-FB8449C0E5A2}">
      <dsp:nvSpPr>
        <dsp:cNvPr id="0" name=""/>
        <dsp:cNvSpPr/>
      </dsp:nvSpPr>
      <dsp:spPr>
        <a:xfrm>
          <a:off x="2566788" y="1543"/>
          <a:ext cx="5856143" cy="109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碩士班：培養產業界之基層管理人才為主，畢業生以立即就業為最終目標。專業課程與論文寫作為訓練學生進入職場之基本能力，同時具備有中階主管之潛在能力。</a:t>
          </a:r>
          <a:endParaRPr lang="zh-TW" altLang="en-US" sz="12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66788" y="1543"/>
        <a:ext cx="5856143" cy="1097608"/>
      </dsp:txXfrm>
    </dsp:sp>
    <dsp:sp modelId="{D4E8A29B-D383-4D6E-B58D-E70EB1E423F2}">
      <dsp:nvSpPr>
        <dsp:cNvPr id="0" name=""/>
        <dsp:cNvSpPr/>
      </dsp:nvSpPr>
      <dsp:spPr>
        <a:xfrm>
          <a:off x="2017983" y="1099152"/>
          <a:ext cx="1097608" cy="1097608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D0A09D1-88D2-4914-8C7F-846BE005DA42}">
      <dsp:nvSpPr>
        <dsp:cNvPr id="0" name=""/>
        <dsp:cNvSpPr/>
      </dsp:nvSpPr>
      <dsp:spPr>
        <a:xfrm>
          <a:off x="2566788" y="1099152"/>
          <a:ext cx="5856143" cy="109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碩士在職專班：以提升在職管理階層之經營管理與領導能力為目標，以期畢業後為企業所重用，提升日後升遷機會，或學成後具備中小企業中階管理人才之能力，未來則朝中小企業主與創業家的條件。</a:t>
          </a:r>
          <a:endParaRPr lang="zh-TW" altLang="en-US" sz="12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66788" y="1099152"/>
        <a:ext cx="5856143" cy="10976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74D7F-8887-4345-A9EF-690609932596}">
      <dsp:nvSpPr>
        <dsp:cNvPr id="0" name=""/>
        <dsp:cNvSpPr/>
      </dsp:nvSpPr>
      <dsp:spPr>
        <a:xfrm>
          <a:off x="0" y="412954"/>
          <a:ext cx="3927796" cy="245487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DB43D-FFBC-48AE-86C0-319CBBD13E6D}">
      <dsp:nvSpPr>
        <dsp:cNvPr id="0" name=""/>
        <dsp:cNvSpPr/>
      </dsp:nvSpPr>
      <dsp:spPr>
        <a:xfrm>
          <a:off x="498830" y="2107307"/>
          <a:ext cx="102122" cy="1021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76A8DD-48E6-4278-A9CF-08CE389C9EE5}">
      <dsp:nvSpPr>
        <dsp:cNvPr id="0" name=""/>
        <dsp:cNvSpPr/>
      </dsp:nvSpPr>
      <dsp:spPr>
        <a:xfrm>
          <a:off x="549891" y="2158369"/>
          <a:ext cx="915176" cy="709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1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跨域合作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9891" y="2158369"/>
        <a:ext cx="915176" cy="709458"/>
      </dsp:txXfrm>
    </dsp:sp>
    <dsp:sp modelId="{3FB3051D-9169-42EA-845E-DAE0356C05ED}">
      <dsp:nvSpPr>
        <dsp:cNvPr id="0" name=""/>
        <dsp:cNvSpPr/>
      </dsp:nvSpPr>
      <dsp:spPr>
        <a:xfrm>
          <a:off x="1400259" y="1440073"/>
          <a:ext cx="184606" cy="184606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CC66BB-307B-487F-9FDC-C68A4B86E318}">
      <dsp:nvSpPr>
        <dsp:cNvPr id="0" name=""/>
        <dsp:cNvSpPr/>
      </dsp:nvSpPr>
      <dsp:spPr>
        <a:xfrm>
          <a:off x="1492562" y="1532376"/>
          <a:ext cx="942671" cy="1335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9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務實創新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92562" y="1532376"/>
        <a:ext cx="942671" cy="1335450"/>
      </dsp:txXfrm>
    </dsp:sp>
    <dsp:sp modelId="{3BD38BDC-0B7B-4D8C-9C1E-2020BB8D0ABC}">
      <dsp:nvSpPr>
        <dsp:cNvPr id="0" name=""/>
        <dsp:cNvSpPr/>
      </dsp:nvSpPr>
      <dsp:spPr>
        <a:xfrm>
          <a:off x="2484330" y="1034037"/>
          <a:ext cx="255306" cy="25530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62A817-996C-44AD-AAE2-E02EBF78D207}">
      <dsp:nvSpPr>
        <dsp:cNvPr id="0" name=""/>
        <dsp:cNvSpPr/>
      </dsp:nvSpPr>
      <dsp:spPr>
        <a:xfrm>
          <a:off x="2611984" y="1161690"/>
          <a:ext cx="942671" cy="1706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82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全人學習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11984" y="1161690"/>
        <a:ext cx="942671" cy="17061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B58B4-BBEE-45A6-B826-E0D5E6C7F2BE}">
      <dsp:nvSpPr>
        <dsp:cNvPr id="0" name=""/>
        <dsp:cNvSpPr/>
      </dsp:nvSpPr>
      <dsp:spPr>
        <a:xfrm>
          <a:off x="1696210" y="488922"/>
          <a:ext cx="1434473" cy="1434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管理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人才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6284" y="699032"/>
        <a:ext cx="1014325" cy="1014499"/>
      </dsp:txXfrm>
    </dsp:sp>
    <dsp:sp modelId="{57A7E618-63C4-40DB-B664-FFE4BA2103B3}">
      <dsp:nvSpPr>
        <dsp:cNvPr id="0" name=""/>
        <dsp:cNvSpPr/>
      </dsp:nvSpPr>
      <dsp:spPr>
        <a:xfrm>
          <a:off x="2137292" y="1816987"/>
          <a:ext cx="115640" cy="1156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40F9F-DAE3-4BBC-A087-DD81C1EA989B}">
      <dsp:nvSpPr>
        <dsp:cNvPr id="0" name=""/>
        <dsp:cNvSpPr/>
      </dsp:nvSpPr>
      <dsp:spPr>
        <a:xfrm>
          <a:off x="3223078" y="1071168"/>
          <a:ext cx="115640" cy="1156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6D90C-5065-4C9B-BFA8-C8995E83278A}">
      <dsp:nvSpPr>
        <dsp:cNvPr id="0" name=""/>
        <dsp:cNvSpPr/>
      </dsp:nvSpPr>
      <dsp:spPr>
        <a:xfrm>
          <a:off x="2670475" y="1940050"/>
          <a:ext cx="159483" cy="1597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BA876-1D34-4C66-8FE5-31F2A22A9D22}">
      <dsp:nvSpPr>
        <dsp:cNvPr id="0" name=""/>
        <dsp:cNvSpPr/>
      </dsp:nvSpPr>
      <dsp:spPr>
        <a:xfrm>
          <a:off x="2169660" y="650187"/>
          <a:ext cx="115640" cy="1156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81429-759D-4AA1-8E37-BC8F3EE0078D}">
      <dsp:nvSpPr>
        <dsp:cNvPr id="0" name=""/>
        <dsp:cNvSpPr/>
      </dsp:nvSpPr>
      <dsp:spPr>
        <a:xfrm>
          <a:off x="1805671" y="1311912"/>
          <a:ext cx="115640" cy="1156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5BA44-649F-4FCC-A9B2-9211D1D86451}">
      <dsp:nvSpPr>
        <dsp:cNvPr id="0" name=""/>
        <dsp:cNvSpPr/>
      </dsp:nvSpPr>
      <dsp:spPr>
        <a:xfrm>
          <a:off x="1247772" y="747869"/>
          <a:ext cx="583205" cy="5832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財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333180" y="833287"/>
        <a:ext cx="412389" cy="412435"/>
      </dsp:txXfrm>
    </dsp:sp>
    <dsp:sp modelId="{A1D03121-69DB-4FCD-88E7-F04401DBE881}">
      <dsp:nvSpPr>
        <dsp:cNvPr id="0" name=""/>
        <dsp:cNvSpPr/>
      </dsp:nvSpPr>
      <dsp:spPr>
        <a:xfrm>
          <a:off x="2353567" y="655315"/>
          <a:ext cx="159483" cy="1597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4B983-FDF4-49A3-A9FE-4D3A26C28ADF}">
      <dsp:nvSpPr>
        <dsp:cNvPr id="0" name=""/>
        <dsp:cNvSpPr/>
      </dsp:nvSpPr>
      <dsp:spPr>
        <a:xfrm>
          <a:off x="1302797" y="1501892"/>
          <a:ext cx="288365" cy="2884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FBB29-AD3C-49F3-8DC0-02253EE1E26F}">
      <dsp:nvSpPr>
        <dsp:cNvPr id="0" name=""/>
        <dsp:cNvSpPr/>
      </dsp:nvSpPr>
      <dsp:spPr>
        <a:xfrm>
          <a:off x="3278103" y="473539"/>
          <a:ext cx="583205" cy="58327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產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63511" y="558957"/>
        <a:ext cx="412389" cy="412435"/>
      </dsp:txXfrm>
    </dsp:sp>
    <dsp:sp modelId="{C11FF0B4-A2B6-444C-ACF3-AC095FE6F12A}">
      <dsp:nvSpPr>
        <dsp:cNvPr id="0" name=""/>
        <dsp:cNvSpPr/>
      </dsp:nvSpPr>
      <dsp:spPr>
        <a:xfrm>
          <a:off x="3017691" y="876061"/>
          <a:ext cx="159483" cy="15972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155A4-F576-4AC8-8821-3B2D54F9A8DB}">
      <dsp:nvSpPr>
        <dsp:cNvPr id="0" name=""/>
        <dsp:cNvSpPr/>
      </dsp:nvSpPr>
      <dsp:spPr>
        <a:xfrm>
          <a:off x="1193041" y="1845189"/>
          <a:ext cx="115640" cy="1156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C6940-FE85-42BB-AE0B-0AFB432EEAF1}">
      <dsp:nvSpPr>
        <dsp:cNvPr id="0" name=""/>
        <dsp:cNvSpPr/>
      </dsp:nvSpPr>
      <dsp:spPr>
        <a:xfrm>
          <a:off x="2345328" y="1680591"/>
          <a:ext cx="115640" cy="1156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7FFE6-18A3-491C-B55C-C5BBA6B0EC10}">
      <dsp:nvSpPr>
        <dsp:cNvPr id="0" name=""/>
        <dsp:cNvSpPr/>
      </dsp:nvSpPr>
      <dsp:spPr>
        <a:xfrm>
          <a:off x="3552345" y="1481381"/>
          <a:ext cx="583205" cy="5832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銷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37753" y="1566799"/>
        <a:ext cx="412389" cy="412435"/>
      </dsp:txXfrm>
    </dsp:sp>
    <dsp:sp modelId="{6D1ED6E1-7299-4D78-A079-C24AE34B705D}">
      <dsp:nvSpPr>
        <dsp:cNvPr id="0" name=""/>
        <dsp:cNvSpPr/>
      </dsp:nvSpPr>
      <dsp:spPr>
        <a:xfrm>
          <a:off x="3387858" y="1461127"/>
          <a:ext cx="115640" cy="1156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9AB13-A83E-4A0F-AD2C-C6906460A36B}">
      <dsp:nvSpPr>
        <dsp:cNvPr id="0" name=""/>
        <dsp:cNvSpPr/>
      </dsp:nvSpPr>
      <dsp:spPr>
        <a:xfrm>
          <a:off x="1878351" y="1980559"/>
          <a:ext cx="583205" cy="5832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63759" y="2065977"/>
        <a:ext cx="412389" cy="412435"/>
      </dsp:txXfrm>
    </dsp:sp>
    <dsp:sp modelId="{DF0B5DC9-85A1-490E-9782-3354A037D015}">
      <dsp:nvSpPr>
        <dsp:cNvPr id="0" name=""/>
        <dsp:cNvSpPr/>
      </dsp:nvSpPr>
      <dsp:spPr>
        <a:xfrm>
          <a:off x="2399175" y="1960817"/>
          <a:ext cx="115640" cy="1156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58E0C-7991-476A-BC3A-CE487F1CB90F}">
      <dsp:nvSpPr>
        <dsp:cNvPr id="0" name=""/>
        <dsp:cNvSpPr/>
      </dsp:nvSpPr>
      <dsp:spPr>
        <a:xfrm>
          <a:off x="2434486" y="0"/>
          <a:ext cx="583205" cy="5832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發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19894" y="85418"/>
        <a:ext cx="412389" cy="412435"/>
      </dsp:txXfrm>
    </dsp:sp>
    <dsp:sp modelId="{BD96FD53-DB1A-4AE4-A205-ECCFD5260850}">
      <dsp:nvSpPr>
        <dsp:cNvPr id="0" name=""/>
        <dsp:cNvSpPr/>
      </dsp:nvSpPr>
      <dsp:spPr>
        <a:xfrm>
          <a:off x="1715336" y="632240"/>
          <a:ext cx="115640" cy="1156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A1178-D06E-4E15-B871-38CFD4FA532D}">
      <dsp:nvSpPr>
        <dsp:cNvPr id="0" name=""/>
        <dsp:cNvSpPr/>
      </dsp:nvSpPr>
      <dsp:spPr>
        <a:xfrm>
          <a:off x="3061828" y="143574"/>
          <a:ext cx="115640" cy="1156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DAF3E7-475D-45E0-B16C-B717661C070D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FCED5DB-2A97-492F-BCF5-328C7F276A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5981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0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0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CED5DB-2A97-492F-BCF5-328C7F276ABE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01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3876E-A4FB-4F79-AA8E-595AB88098E5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35933-DDA3-46C0-AA19-A8CC25B97C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A98D0-57BB-4B99-BB9D-EB3547541099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11E96-5DC3-4619-8DF6-E09C9B4F2C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44419-92D4-4EA2-B9B4-4509E65C2102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8AFF6-B4C5-45A9-8C75-B3966313B2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1AD0E-8754-4A3E-B315-239BE6FC40EA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BE1F-622E-4C56-862E-7F0DDA8D0E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57" y="6477001"/>
            <a:ext cx="473417" cy="365125"/>
          </a:xfrm>
        </p:spPr>
        <p:txBody>
          <a:bodyPr/>
          <a:lstStyle/>
          <a:p>
            <a:fld id="{1096305F-DC25-437A-A9AA-1D603952A2DC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9" name="投影片編號版面配置區 5"/>
          <p:cNvSpPr txBox="1">
            <a:spLocks/>
          </p:cNvSpPr>
          <p:nvPr userDrawn="1"/>
        </p:nvSpPr>
        <p:spPr>
          <a:xfrm>
            <a:off x="5029200" y="65087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1200" dirty="0">
              <a:ea typeface="Arial Unicode MS" panose="020B0604020202020204" pitchFamily="34" charset="-120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1200" dirty="0">
              <a:ea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664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貳之標題與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323850" y="1196754"/>
            <a:ext cx="8351838" cy="4969098"/>
          </a:xfrm>
          <a:prstGeom prst="rect">
            <a:avLst/>
          </a:prstGeom>
        </p:spPr>
        <p:txBody>
          <a:bodyPr/>
          <a:lstStyle>
            <a:lvl5pPr>
              <a:defRPr sz="9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8753476" y="6492877"/>
            <a:ext cx="390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FA7F3-5D44-469C-9EA0-D48A9F948ADE}" type="slidenum">
              <a:rPr lang="zh-TW" altLang="en-US" sz="90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 panose="02020500000000000000" pitchFamily="18" charset="-120"/>
              </a:rPr>
              <a:pPr>
                <a:defRPr/>
              </a:pPr>
              <a:t>‹#›</a:t>
            </a:fld>
            <a:endParaRPr lang="zh-TW" altLang="en-US" sz="900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89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846139"/>
            <a:ext cx="6781800" cy="1373187"/>
          </a:xfrm>
        </p:spPr>
        <p:txBody>
          <a:bodyPr/>
          <a:lstStyle>
            <a:lvl1pPr algn="ctr">
              <a:defRPr sz="60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70288"/>
            <a:ext cx="6792913" cy="1841499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400"/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4525" y="641429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5603AF-F570-4D0B-B159-5C190B58A8D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88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8FD09-E735-4B98-B8F0-B095E9F0E97D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8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400" b="1" cap="all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F82A4-46E5-44DE-AAA1-F151BEE4F8BD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2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141788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51388" y="1412875"/>
            <a:ext cx="4141787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E4DA4-E695-45EE-82E6-B315402ED3E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647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8853A1-48C1-456B-953D-63062C27FA6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8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A5D9D-93B1-4689-B4AB-B317F905109A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2E4D8-4383-4247-B8EA-B0C367EEBA5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74E5A-5492-4F9C-85D4-1CFEE4BA742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81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C4E1F-ED0F-4070-AC80-FEBE6420A2C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115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B38DF-615A-44A3-9B4C-6B2E7A80EDF5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756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85E7A7-7971-4030-879F-8092EBA6956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788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424B1B-46D8-44A8-ADD2-692BF2920181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4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4975" y="333375"/>
            <a:ext cx="2108200" cy="6119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175375" cy="611981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27F14-E139-4576-A95C-129CE9F26F8C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688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543800" cy="7969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412875"/>
            <a:ext cx="8435975" cy="5040313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A86931-4888-4E85-94A7-02B737A37B13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0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543800" cy="7969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141788" cy="50403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751388" y="1412875"/>
            <a:ext cx="4141787" cy="24431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751388" y="4008438"/>
            <a:ext cx="4141787" cy="244475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67A3D-BDB4-410F-AA79-10B08A7B221A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66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貳之標題與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323850" y="1196754"/>
            <a:ext cx="8351838" cy="4969098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50297-F953-4EF3-9F80-4F44140A3E57}" type="slidenum"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936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圖片預留位置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9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在這裡插入相片或將相片拖放到這裡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300" y="2811054"/>
            <a:ext cx="67437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algn="r" rtl="0"/>
            <a:r>
              <a:rPr lang="zh-TW" altLang="en-US"/>
              <a:t>按一下以編輯簡報標題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300" y="4061040"/>
            <a:ext cx="4935141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200025" lvl="0" indent="-200025" algn="ctr"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269861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380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57388-7809-486A-A472-F0EA0847A1E5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5B9F-22EF-4A21-B335-9CA8EDCCBD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分隔線投影片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圖片預留位置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9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在這裡插入相片或 </a:t>
            </a:r>
            <a:br>
              <a:rPr lang="zh-TW" altLang="en-US"/>
            </a:br>
            <a:r>
              <a:rPr lang="zh-TW" altLang="en-US"/>
              <a:t>將相片拖放到這裡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6775" y="2204792"/>
            <a:ext cx="4467225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algn="r" rtl="0"/>
            <a:r>
              <a:rPr lang="zh-TW" altLang="en-US"/>
              <a:t>按一下以編輯節分隔線</a:t>
            </a:r>
            <a:endParaRPr lang="zh-TW" altLang="en-US" dirty="0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775" y="4148861"/>
            <a:ext cx="4467225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3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00025" indent="0" algn="r">
              <a:buNone/>
              <a:defRPr sz="1350">
                <a:solidFill>
                  <a:schemeClr val="bg1"/>
                </a:solidFill>
              </a:defRPr>
            </a:lvl2pPr>
            <a:lvl3pPr marL="407194" indent="0" algn="r">
              <a:buNone/>
              <a:defRPr sz="1350">
                <a:solidFill>
                  <a:schemeClr val="bg1"/>
                </a:solidFill>
              </a:defRPr>
            </a:lvl3pPr>
            <a:lvl4pPr marL="607219" indent="0" algn="r">
              <a:buNone/>
              <a:defRPr sz="1350">
                <a:solidFill>
                  <a:schemeClr val="bg1"/>
                </a:solidFill>
              </a:defRPr>
            </a:lvl4pPr>
            <a:lvl5pPr marL="807244" indent="0" algn="r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524778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8110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9" name="投影片編號版面配置區 5"/>
          <p:cNvSpPr txBox="1">
            <a:spLocks/>
          </p:cNvSpPr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8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9" name="投影片編號版面配置區 5"/>
          <p:cNvSpPr txBox="1">
            <a:spLocks/>
          </p:cNvSpPr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601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9" name="投影片編號版面配置區 5"/>
          <p:cNvSpPr txBox="1">
            <a:spLocks/>
          </p:cNvSpPr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0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E5593-B21D-463D-9F13-8905033B27C4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A5A17-3BB6-4882-AF86-A03C18F361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6497E-700F-4126-AD49-41852219178C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8717B-7C80-4AFD-8773-0FAFACF816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008B-DEA8-49CF-8CD6-0BAC2D59468D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A0A08-E0DA-4C7F-91C2-8D70BC2AE8D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73FE2-B17B-48AC-9DD4-4C26388DF13C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122DA-ADDD-415C-81AE-BD91E76D6F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C549C-00B1-43D1-8EA4-A62C917DE034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88E6-5507-4DD4-AF8E-5E679FB415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5F265-279F-4119-B27E-3582C171E829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FB25-BD4E-4E82-AF52-6C2B3FC60B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8484E7F-DEFD-484A-A451-3D4C1BBC6913}" type="datetimeFigureOut">
              <a:rPr lang="zh-TW" altLang="en-US"/>
              <a:pPr>
                <a:defRPr/>
              </a:pPr>
              <a:t>2023/5/10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23075B-95BB-42CB-91E0-5145A8484C1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 userDrawn="1"/>
        </p:nvSpPr>
        <p:spPr>
          <a:xfrm>
            <a:off x="6732588" y="0"/>
            <a:ext cx="1116012" cy="76517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zh-TW" sz="4000" dirty="0">
                <a:solidFill>
                  <a:srgbClr val="B30066"/>
                </a:solidFill>
                <a:latin typeface="Monotype Corsiva" pitchFamily="66" charset="0"/>
                <a:ea typeface="+mj-ea"/>
                <a:cs typeface="+mj-cs"/>
              </a:rPr>
              <a:t>BA</a:t>
            </a:r>
            <a:endParaRPr kumimoji="0" lang="zh-TW" altLang="en-US" sz="4000" dirty="0">
              <a:solidFill>
                <a:srgbClr val="B30066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6732588" y="549275"/>
            <a:ext cx="2411412" cy="0"/>
          </a:xfrm>
          <a:prstGeom prst="line">
            <a:avLst/>
          </a:prstGeom>
          <a:ln>
            <a:solidFill>
              <a:srgbClr val="B3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 userDrawn="1"/>
        </p:nvSpPr>
        <p:spPr>
          <a:xfrm>
            <a:off x="7740650" y="188913"/>
            <a:ext cx="1619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B30066"/>
                </a:solidFill>
                <a:latin typeface="標楷體" pitchFamily="65" charset="-120"/>
                <a:ea typeface="標楷體" pitchFamily="65" charset="-120"/>
              </a:rPr>
              <a:t>務實</a:t>
            </a:r>
            <a:r>
              <a:rPr kumimoji="0" lang="en-US" altLang="zh-TW" sz="2000" b="1" dirty="0">
                <a:solidFill>
                  <a:srgbClr val="B30066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0" lang="zh-TW" altLang="en-US" sz="2000" b="1" dirty="0">
                <a:solidFill>
                  <a:srgbClr val="B30066"/>
                </a:solidFill>
                <a:latin typeface="標楷體" pitchFamily="65" charset="-120"/>
                <a:ea typeface="標楷體" pitchFamily="65" charset="-120"/>
              </a:rPr>
              <a:t>進步</a:t>
            </a:r>
          </a:p>
        </p:txBody>
      </p:sp>
      <p:sp>
        <p:nvSpPr>
          <p:cNvPr id="14" name="文字方塊 13"/>
          <p:cNvSpPr txBox="1"/>
          <p:nvPr userDrawn="1"/>
        </p:nvSpPr>
        <p:spPr>
          <a:xfrm>
            <a:off x="7740352" y="0"/>
            <a:ext cx="161967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B30066">
                    <a:alpha val="17000"/>
                  </a:srgbClr>
                </a:solidFill>
                <a:latin typeface="標楷體" pitchFamily="65" charset="-120"/>
                <a:ea typeface="標楷體" pitchFamily="65" charset="-120"/>
              </a:rPr>
              <a:t>務實</a:t>
            </a:r>
            <a:r>
              <a:rPr kumimoji="0" lang="en-US" altLang="zh-TW" sz="2000" b="1" dirty="0">
                <a:solidFill>
                  <a:srgbClr val="B30066">
                    <a:alpha val="17000"/>
                  </a:srgb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2000" b="1" dirty="0">
                <a:solidFill>
                  <a:srgbClr val="B30066">
                    <a:alpha val="17000"/>
                  </a:srgbClr>
                </a:solidFill>
                <a:latin typeface="標楷體" pitchFamily="65" charset="-120"/>
                <a:ea typeface="標楷體" pitchFamily="65" charset="-120"/>
              </a:rPr>
              <a:t>進步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84" r:id="rId14"/>
  </p:sldLayoutIdLst>
  <p:transition spd="slow">
    <p:split orient="vert"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73025"/>
            <a:ext cx="754380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160463"/>
            <a:ext cx="8785225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DE5B29-C9EC-4886-A59B-787D9B200E8F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6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新細明體" pitchFamily="18" charset="-120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jpg"/><Relationship Id="rId18" Type="http://schemas.openxmlformats.org/officeDocument/2006/relationships/image" Target="../media/image76.png"/><Relationship Id="rId26" Type="http://schemas.microsoft.com/office/2007/relationships/hdphoto" Target="../media/hdphoto1.wdp"/><Relationship Id="rId39" Type="http://schemas.microsoft.com/office/2007/relationships/hdphoto" Target="../media/hdphoto5.wdp"/><Relationship Id="rId21" Type="http://schemas.openxmlformats.org/officeDocument/2006/relationships/image" Target="../media/image79.jfif"/><Relationship Id="rId34" Type="http://schemas.openxmlformats.org/officeDocument/2006/relationships/image" Target="../media/image89.png"/><Relationship Id="rId42" Type="http://schemas.microsoft.com/office/2007/relationships/hdphoto" Target="../media/hdphoto6.wdp"/><Relationship Id="rId47" Type="http://schemas.openxmlformats.org/officeDocument/2006/relationships/image" Target="../media/image98.png"/><Relationship Id="rId50" Type="http://schemas.openxmlformats.org/officeDocument/2006/relationships/image" Target="../media/image101.png"/><Relationship Id="rId55" Type="http://schemas.microsoft.com/office/2007/relationships/hdphoto" Target="../media/hdphoto10.wdp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9" Type="http://schemas.openxmlformats.org/officeDocument/2006/relationships/image" Target="../media/image86.jpeg"/><Relationship Id="rId11" Type="http://schemas.openxmlformats.org/officeDocument/2006/relationships/image" Target="../media/image69.jpeg"/><Relationship Id="rId24" Type="http://schemas.openxmlformats.org/officeDocument/2006/relationships/image" Target="../media/image82.jpeg"/><Relationship Id="rId32" Type="http://schemas.openxmlformats.org/officeDocument/2006/relationships/image" Target="../media/image88.png"/><Relationship Id="rId37" Type="http://schemas.openxmlformats.org/officeDocument/2006/relationships/image" Target="../media/image91.png"/><Relationship Id="rId40" Type="http://schemas.openxmlformats.org/officeDocument/2006/relationships/image" Target="../media/image93.png"/><Relationship Id="rId45" Type="http://schemas.openxmlformats.org/officeDocument/2006/relationships/image" Target="../media/image96.jpeg"/><Relationship Id="rId53" Type="http://schemas.microsoft.com/office/2007/relationships/hdphoto" Target="../media/hdphoto9.wdp"/><Relationship Id="rId5" Type="http://schemas.openxmlformats.org/officeDocument/2006/relationships/image" Target="../media/image63.jfif"/><Relationship Id="rId10" Type="http://schemas.openxmlformats.org/officeDocument/2006/relationships/image" Target="../media/image68.gif"/><Relationship Id="rId19" Type="http://schemas.openxmlformats.org/officeDocument/2006/relationships/image" Target="../media/image77.png"/><Relationship Id="rId31" Type="http://schemas.microsoft.com/office/2007/relationships/hdphoto" Target="../media/hdphoto2.wdp"/><Relationship Id="rId44" Type="http://schemas.microsoft.com/office/2007/relationships/hdphoto" Target="../media/hdphoto7.wdp"/><Relationship Id="rId52" Type="http://schemas.openxmlformats.org/officeDocument/2006/relationships/image" Target="../media/image102.png"/><Relationship Id="rId4" Type="http://schemas.openxmlformats.org/officeDocument/2006/relationships/image" Target="../media/image62.png"/><Relationship Id="rId9" Type="http://schemas.openxmlformats.org/officeDocument/2006/relationships/image" Target="../media/image67.jpe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4.jfif"/><Relationship Id="rId30" Type="http://schemas.openxmlformats.org/officeDocument/2006/relationships/image" Target="../media/image87.png"/><Relationship Id="rId35" Type="http://schemas.openxmlformats.org/officeDocument/2006/relationships/image" Target="../media/image90.png"/><Relationship Id="rId43" Type="http://schemas.openxmlformats.org/officeDocument/2006/relationships/image" Target="../media/image95.png"/><Relationship Id="rId48" Type="http://schemas.openxmlformats.org/officeDocument/2006/relationships/image" Target="../media/image99.png"/><Relationship Id="rId56" Type="http://schemas.openxmlformats.org/officeDocument/2006/relationships/image" Target="../media/image104.jpeg"/><Relationship Id="rId8" Type="http://schemas.openxmlformats.org/officeDocument/2006/relationships/image" Target="../media/image66.jpeg"/><Relationship Id="rId51" Type="http://schemas.microsoft.com/office/2007/relationships/hdphoto" Target="../media/hdphoto8.wdp"/><Relationship Id="rId3" Type="http://schemas.openxmlformats.org/officeDocument/2006/relationships/image" Target="../media/image61.png"/><Relationship Id="rId12" Type="http://schemas.openxmlformats.org/officeDocument/2006/relationships/image" Target="../media/image70.png"/><Relationship Id="rId17" Type="http://schemas.openxmlformats.org/officeDocument/2006/relationships/image" Target="../media/image75.jpeg"/><Relationship Id="rId25" Type="http://schemas.openxmlformats.org/officeDocument/2006/relationships/image" Target="../media/image83.png"/><Relationship Id="rId33" Type="http://schemas.microsoft.com/office/2007/relationships/hdphoto" Target="../media/hdphoto3.wdp"/><Relationship Id="rId38" Type="http://schemas.openxmlformats.org/officeDocument/2006/relationships/image" Target="../media/image92.png"/><Relationship Id="rId46" Type="http://schemas.openxmlformats.org/officeDocument/2006/relationships/image" Target="../media/image97.png"/><Relationship Id="rId20" Type="http://schemas.openxmlformats.org/officeDocument/2006/relationships/image" Target="../media/image78.png"/><Relationship Id="rId41" Type="http://schemas.openxmlformats.org/officeDocument/2006/relationships/image" Target="../media/image94.png"/><Relationship Id="rId54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jfif"/><Relationship Id="rId15" Type="http://schemas.openxmlformats.org/officeDocument/2006/relationships/image" Target="../media/image73.jpeg"/><Relationship Id="rId23" Type="http://schemas.openxmlformats.org/officeDocument/2006/relationships/image" Target="../media/image81.jpeg"/><Relationship Id="rId28" Type="http://schemas.openxmlformats.org/officeDocument/2006/relationships/image" Target="../media/image85.png"/><Relationship Id="rId36" Type="http://schemas.microsoft.com/office/2007/relationships/hdphoto" Target="../media/hdphoto4.wdp"/><Relationship Id="rId49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://www.trademag1.org.tw/article-contentdata-102784-116724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jp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g"/><Relationship Id="rId2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ctrTitle" idx="4294967295"/>
          </p:nvPr>
        </p:nvSpPr>
        <p:spPr>
          <a:xfrm>
            <a:off x="2413556" y="4116276"/>
            <a:ext cx="6552727" cy="884236"/>
          </a:xfrm>
        </p:spPr>
        <p:txBody>
          <a:bodyPr/>
          <a:lstStyle/>
          <a:p>
            <a:pPr eaLnBrk="1" hangingPunct="1"/>
            <a:r>
              <a:rPr lang="zh-TW" altLang="en-US" sz="6000" b="1" dirty="0" smtClean="0">
                <a:solidFill>
                  <a:srgbClr val="B30066"/>
                </a:solidFill>
                <a:ea typeface="標楷體" pitchFamily="65" charset="-120"/>
              </a:rPr>
              <a:t>企  業  管  理  系</a:t>
            </a:r>
            <a:r>
              <a:rPr lang="en-US" altLang="zh-TW" sz="3200" b="1" dirty="0" smtClean="0">
                <a:solidFill>
                  <a:srgbClr val="B30066"/>
                </a:solidFill>
                <a:ea typeface="標楷體" pitchFamily="65" charset="-120"/>
              </a:rPr>
              <a:t/>
            </a:r>
            <a:br>
              <a:rPr lang="en-US" altLang="zh-TW" sz="3200" b="1" dirty="0" smtClean="0">
                <a:solidFill>
                  <a:srgbClr val="B30066"/>
                </a:solidFill>
                <a:ea typeface="標楷體" pitchFamily="65" charset="-120"/>
              </a:rPr>
            </a:br>
            <a:r>
              <a:rPr lang="en-US" altLang="zh-TW" sz="800" b="1" dirty="0" smtClean="0">
                <a:solidFill>
                  <a:schemeClr val="bg1"/>
                </a:solidFill>
                <a:ea typeface="標楷體" pitchFamily="65" charset="-120"/>
              </a:rPr>
              <a:t>D</a:t>
            </a:r>
            <a:r>
              <a:rPr lang="en-US" altLang="zh-TW" sz="2400" b="1" dirty="0" smtClean="0">
                <a:solidFill>
                  <a:srgbClr val="B30066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B30066"/>
                </a:solidFill>
                <a:ea typeface="標楷體" pitchFamily="65" charset="-120"/>
              </a:rPr>
            </a:br>
            <a:r>
              <a:rPr lang="en-US" altLang="zh-TW" sz="3000" b="1" i="1" dirty="0" smtClean="0">
                <a:solidFill>
                  <a:srgbClr val="B30066"/>
                </a:solidFill>
                <a:ea typeface="標楷體" pitchFamily="65" charset="-120"/>
              </a:rPr>
              <a:t>Department of Business Administration</a:t>
            </a:r>
            <a:br>
              <a:rPr lang="en-US" altLang="zh-TW" sz="3000" b="1" i="1" dirty="0" smtClean="0">
                <a:solidFill>
                  <a:srgbClr val="B30066"/>
                </a:solidFill>
                <a:ea typeface="標楷體" pitchFamily="65" charset="-120"/>
              </a:rPr>
            </a:br>
            <a:endParaRPr lang="zh-TW" altLang="zh-TW" sz="4000" b="1" dirty="0" smtClean="0">
              <a:solidFill>
                <a:srgbClr val="0070C0"/>
              </a:solidFill>
              <a:ea typeface="標楷體" pitchFamily="65" charset="-120"/>
            </a:endParaRPr>
          </a:p>
        </p:txBody>
      </p:sp>
      <p:sp>
        <p:nvSpPr>
          <p:cNvPr id="16387" name="文字方塊 5"/>
          <p:cNvSpPr txBox="1">
            <a:spLocks noChangeArrowheads="1"/>
          </p:cNvSpPr>
          <p:nvPr/>
        </p:nvSpPr>
        <p:spPr bwMode="auto">
          <a:xfrm>
            <a:off x="323850" y="5949950"/>
            <a:ext cx="27495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務實</a:t>
            </a:r>
            <a:r>
              <a:rPr kumimoji="0" lang="en-US" altLang="zh-TW" sz="4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0" lang="zh-TW" altLang="en-US" sz="4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進步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5877272"/>
            <a:ext cx="27494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>
                <a:solidFill>
                  <a:schemeClr val="bg1">
                    <a:alpha val="21000"/>
                  </a:schemeClr>
                </a:solidFill>
                <a:latin typeface="標楷體" pitchFamily="65" charset="-120"/>
                <a:ea typeface="標楷體" pitchFamily="65" charset="-120"/>
              </a:rPr>
              <a:t>務實</a:t>
            </a:r>
            <a:r>
              <a:rPr kumimoji="0" lang="en-US" altLang="zh-TW" sz="4000" b="1" dirty="0">
                <a:solidFill>
                  <a:schemeClr val="bg1">
                    <a:alpha val="21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4000" b="1" dirty="0">
                <a:solidFill>
                  <a:schemeClr val="bg1">
                    <a:alpha val="21000"/>
                  </a:schemeClr>
                </a:solidFill>
                <a:latin typeface="標楷體" pitchFamily="65" charset="-120"/>
                <a:ea typeface="標楷體" pitchFamily="65" charset="-120"/>
              </a:rPr>
              <a:t>進步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84974" y="2686958"/>
            <a:ext cx="1403350" cy="2530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0" dirty="0">
                <a:solidFill>
                  <a:srgbClr val="B30066"/>
                </a:solidFill>
                <a:latin typeface="Monotype Corsiva" pitchFamily="66" charset="0"/>
                <a:ea typeface="+mn-ea"/>
              </a:rPr>
              <a:t>B</a:t>
            </a:r>
            <a:endParaRPr kumimoji="0" lang="zh-TW" altLang="en-US" sz="16000" dirty="0">
              <a:solidFill>
                <a:srgbClr val="B30066"/>
              </a:solidFill>
              <a:latin typeface="Monotype Corsiva" pitchFamily="66" charset="0"/>
              <a:ea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59929" y="3194709"/>
            <a:ext cx="12284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5000" dirty="0">
                <a:solidFill>
                  <a:srgbClr val="B30066"/>
                </a:solidFill>
                <a:latin typeface="Monotype Corsiva" pitchFamily="66" charset="0"/>
                <a:ea typeface="+mn-ea"/>
              </a:rPr>
              <a:t>A</a:t>
            </a:r>
            <a:endParaRPr kumimoji="0" lang="zh-TW" altLang="en-US" sz="15000" dirty="0">
              <a:solidFill>
                <a:srgbClr val="B30066"/>
              </a:solidFill>
              <a:latin typeface="Monotype Corsiva" pitchFamily="66" charset="0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9592" y="5517232"/>
            <a:ext cx="7345362" cy="95250"/>
          </a:xfrm>
          <a:prstGeom prst="rect">
            <a:avLst/>
          </a:prstGeom>
          <a:solidFill>
            <a:srgbClr val="B3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905175" y="2975297"/>
            <a:ext cx="7345362" cy="93663"/>
          </a:xfrm>
          <a:prstGeom prst="rect">
            <a:avLst/>
          </a:prstGeom>
          <a:solidFill>
            <a:srgbClr val="B3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6394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4754521" y="1898278"/>
            <a:ext cx="3496016" cy="83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96"/>
            <a:ext cx="6187226" cy="13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2455292" y="1265361"/>
            <a:ext cx="3920131" cy="5229200"/>
            <a:chOff x="2744922" y="1744150"/>
            <a:chExt cx="3920131" cy="52292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922" y="1744150"/>
              <a:ext cx="3920131" cy="52292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5" name="文字方塊 24"/>
            <p:cNvSpPr txBox="1"/>
            <p:nvPr/>
          </p:nvSpPr>
          <p:spPr>
            <a:xfrm>
              <a:off x="4525352" y="1853894"/>
              <a:ext cx="2051332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智慧精準行銷</a:t>
              </a: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3149012" y="1417933"/>
            <a:ext cx="3532565" cy="4955231"/>
            <a:chOff x="-453807" y="1750538"/>
            <a:chExt cx="3591738" cy="4791145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3807" y="1750538"/>
              <a:ext cx="3591738" cy="479114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9" name="文字方塊 28"/>
            <p:cNvSpPr txBox="1"/>
            <p:nvPr/>
          </p:nvSpPr>
          <p:spPr>
            <a:xfrm>
              <a:off x="989557" y="1944669"/>
              <a:ext cx="1969975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</a:t>
              </a:r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臉辨識</a:t>
              </a: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396230"/>
          </a:xfrm>
        </p:spPr>
        <p:txBody>
          <a:bodyPr/>
          <a:lstStyle/>
          <a:p>
            <a:pPr defTabSz="882428"/>
            <a:r>
              <a:rPr kumimoji="1" lang="zh-TW" altLang="en-US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智慧零售實驗室</a:t>
            </a:r>
            <a:r>
              <a:rPr kumimoji="1" lang="en-US" altLang="zh-TW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/>
            </a:r>
            <a:br>
              <a:rPr kumimoji="1" lang="en-US" altLang="zh-TW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</a:br>
            <a:r>
              <a:rPr lang="zh-TW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智慧精準行銷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人臉辨識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互動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貨架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 AI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智能零售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智慧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自助結帳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kumimoji="1" lang="zh-TW" altLang="en-US" sz="1800" b="1" dirty="0">
              <a:solidFill>
                <a:srgbClr val="B3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969003" y="1708984"/>
            <a:ext cx="6671115" cy="4248472"/>
            <a:chOff x="-603775" y="1913587"/>
            <a:chExt cx="6671115" cy="424847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" t="16400" b="1701"/>
            <a:stretch/>
          </p:blipFill>
          <p:spPr>
            <a:xfrm>
              <a:off x="-603775" y="1913587"/>
              <a:ext cx="6671115" cy="424847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1" name="文字方塊 10"/>
            <p:cNvSpPr txBox="1"/>
            <p:nvPr/>
          </p:nvSpPr>
          <p:spPr>
            <a:xfrm>
              <a:off x="4067944" y="2203506"/>
              <a:ext cx="1784363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互動貨架系統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2274807" y="1548628"/>
            <a:ext cx="4380043" cy="4824536"/>
            <a:chOff x="-18720" y="1588018"/>
            <a:chExt cx="4380043" cy="482453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4" r="3334"/>
            <a:stretch/>
          </p:blipFill>
          <p:spPr>
            <a:xfrm rot="5400000">
              <a:off x="-240966" y="1810264"/>
              <a:ext cx="4824536" cy="438004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5" name="文字方塊 14"/>
            <p:cNvSpPr txBox="1"/>
            <p:nvPr/>
          </p:nvSpPr>
          <p:spPr>
            <a:xfrm>
              <a:off x="2267358" y="1650690"/>
              <a:ext cx="1954591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AI</a:t>
              </a:r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智能</a:t>
              </a: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零售機</a:t>
              </a:r>
              <a:endPara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3" name="群組 32" hidden="1"/>
          <p:cNvGrpSpPr/>
          <p:nvPr/>
        </p:nvGrpSpPr>
        <p:grpSpPr>
          <a:xfrm>
            <a:off x="953112" y="1640540"/>
            <a:ext cx="6814045" cy="4748817"/>
            <a:chOff x="1138107" y="2105343"/>
            <a:chExt cx="7175548" cy="5382875"/>
          </a:xfrm>
        </p:grpSpPr>
        <p:grpSp>
          <p:nvGrpSpPr>
            <p:cNvPr id="24" name="群組 23"/>
            <p:cNvGrpSpPr/>
            <p:nvPr/>
          </p:nvGrpSpPr>
          <p:grpSpPr>
            <a:xfrm>
              <a:off x="1138107" y="2105343"/>
              <a:ext cx="7175548" cy="5382875"/>
              <a:chOff x="2862035" y="764279"/>
              <a:chExt cx="7175548" cy="5382875"/>
            </a:xfrm>
          </p:grpSpPr>
          <p:sp>
            <p:nvSpPr>
              <p:cNvPr id="20" name="文字方塊 19"/>
              <p:cNvSpPr txBox="1"/>
              <p:nvPr/>
            </p:nvSpPr>
            <p:spPr>
              <a:xfrm>
                <a:off x="6852718" y="1703213"/>
                <a:ext cx="1404980" cy="36933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 smtClean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無人商店</a:t>
                </a:r>
                <a:endParaRPr lang="zh-TW" altLang="en-US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035" y="764279"/>
                <a:ext cx="7175548" cy="5382875"/>
              </a:xfrm>
              <a:prstGeom prst="rect">
                <a:avLst/>
              </a:prstGeom>
              <a:ln w="1905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32" name="文字方塊 31"/>
            <p:cNvSpPr txBox="1"/>
            <p:nvPr/>
          </p:nvSpPr>
          <p:spPr>
            <a:xfrm>
              <a:off x="5857883" y="2290009"/>
              <a:ext cx="2243096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智慧無人商店</a:t>
              </a:r>
              <a:endPara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952785" y="2024837"/>
            <a:ext cx="5101985" cy="4287542"/>
            <a:chOff x="1952785" y="2024837"/>
            <a:chExt cx="5101985" cy="428754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16400"/>
            <a:stretch/>
          </p:blipFill>
          <p:spPr>
            <a:xfrm>
              <a:off x="1952785" y="2024837"/>
              <a:ext cx="5101985" cy="428754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6" name="文字方塊 25"/>
            <p:cNvSpPr txBox="1"/>
            <p:nvPr/>
          </p:nvSpPr>
          <p:spPr>
            <a:xfrm>
              <a:off x="4705847" y="2076366"/>
              <a:ext cx="2076374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智慧</a:t>
              </a:r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自助結帳</a:t>
              </a: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428493" y="1899910"/>
            <a:ext cx="5996592" cy="4498459"/>
            <a:chOff x="1428493" y="1899910"/>
            <a:chExt cx="5996592" cy="4498459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493" y="1899910"/>
              <a:ext cx="5996592" cy="449845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7" name="文字方塊 26"/>
            <p:cNvSpPr txBox="1"/>
            <p:nvPr/>
          </p:nvSpPr>
          <p:spPr>
            <a:xfrm>
              <a:off x="5303011" y="1973428"/>
              <a:ext cx="1954591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無人商店</a:t>
              </a:r>
              <a:endPara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321978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文字方塊 3"/>
          <p:cNvSpPr txBox="1">
            <a:spLocks noChangeArrowheads="1"/>
          </p:cNvSpPr>
          <p:nvPr/>
        </p:nvSpPr>
        <p:spPr bwMode="auto">
          <a:xfrm>
            <a:off x="524252" y="1924479"/>
            <a:ext cx="29546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882428" eaLnBrk="0" hangingPunct="0"/>
            <a:r>
              <a:rPr lang="zh-TW" altLang="en-US" sz="54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專業證照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33278" y="1772816"/>
            <a:ext cx="3715018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solidFill>
                  <a:srgbClr val="B30066">
                    <a:alpha val="13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專業證照</a:t>
            </a:r>
          </a:p>
        </p:txBody>
      </p:sp>
      <p:pic>
        <p:nvPicPr>
          <p:cNvPr id="6" name="圖片 5" descr="IMG_332729754845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7" y="3428196"/>
            <a:ext cx="5298248" cy="316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1410405054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574" y="3413010"/>
            <a:ext cx="4788161" cy="28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IMG_3326064364000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7753" y="692696"/>
            <a:ext cx="4575450" cy="273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6"/>
          <p:cNvSpPr>
            <a:spLocks noChangeArrowheads="1"/>
          </p:cNvSpPr>
          <p:nvPr/>
        </p:nvSpPr>
        <p:spPr bwMode="gray">
          <a:xfrm>
            <a:off x="174537" y="107629"/>
            <a:ext cx="3819724" cy="948321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6873" name="文字方塊 3"/>
          <p:cNvSpPr txBox="1">
            <a:spLocks noChangeArrowheads="1"/>
          </p:cNvSpPr>
          <p:nvPr/>
        </p:nvSpPr>
        <p:spPr bwMode="auto">
          <a:xfrm>
            <a:off x="264418" y="280565"/>
            <a:ext cx="4019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證照在手 受益</a:t>
            </a:r>
            <a:r>
              <a:rPr kumimoji="0"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無窮</a:t>
            </a:r>
            <a:endParaRPr kumimoji="0"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165850"/>
            <a:ext cx="9144000" cy="692150"/>
          </a:xfrm>
          <a:prstGeom prst="rect">
            <a:avLst/>
          </a:prstGeom>
          <a:solidFill>
            <a:srgbClr val="B3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7890" name="文字方塊 3"/>
          <p:cNvSpPr txBox="1">
            <a:spLocks noChangeArrowheads="1"/>
          </p:cNvSpPr>
          <p:nvPr/>
        </p:nvSpPr>
        <p:spPr bwMode="auto">
          <a:xfrm>
            <a:off x="467544" y="1124744"/>
            <a:ext cx="2954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882428" eaLnBrk="0" hangingPunct="0"/>
            <a:r>
              <a:rPr lang="zh-TW" altLang="en-US" sz="54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校外實習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23528" y="908720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 smtClean="0">
                <a:solidFill>
                  <a:srgbClr val="B30066">
                    <a:alpha val="13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</a:t>
            </a:r>
            <a:r>
              <a:rPr kumimoji="0" lang="zh-TW" altLang="en-US" sz="5400" b="1" dirty="0">
                <a:solidFill>
                  <a:srgbClr val="B30066">
                    <a:alpha val="13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gray">
          <a:xfrm>
            <a:off x="127544" y="130343"/>
            <a:ext cx="3819724" cy="83142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27631" y="277261"/>
            <a:ext cx="40195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帶薪實習 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實戰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</a:p>
          <a:p>
            <a:endParaRPr kumimoji="0"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61" r="911" b="17406"/>
          <a:stretch/>
        </p:blipFill>
        <p:spPr>
          <a:xfrm>
            <a:off x="323529" y="2348880"/>
            <a:ext cx="3240359" cy="360498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" r="2411" b="651"/>
          <a:stretch/>
        </p:blipFill>
        <p:spPr>
          <a:xfrm>
            <a:off x="4191198" y="398272"/>
            <a:ext cx="1766462" cy="23768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7484" r="35296" b="23613"/>
          <a:stretch/>
        </p:blipFill>
        <p:spPr>
          <a:xfrm>
            <a:off x="3664501" y="2540174"/>
            <a:ext cx="2088232" cy="2399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雙軌麥當勞實習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8184" y="2048669"/>
            <a:ext cx="1913536" cy="14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46" y="3678083"/>
            <a:ext cx="3070304" cy="2301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圖片 14" descr="學生全家實習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7830" y="4615821"/>
            <a:ext cx="2468113" cy="1456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t="16804" r="6274" b="10251"/>
          <a:stretch/>
        </p:blipFill>
        <p:spPr>
          <a:xfrm>
            <a:off x="5609557" y="858868"/>
            <a:ext cx="3384376" cy="26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36" y="105328"/>
            <a:ext cx="849826" cy="661818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937270" y="69338"/>
            <a:ext cx="221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1821" eaLnBrk="0" hangingPunct="0">
              <a:defRPr/>
            </a:pPr>
            <a:r>
              <a:rPr lang="zh-TW" altLang="en-US" sz="40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多元實習</a:t>
            </a:r>
          </a:p>
        </p:txBody>
      </p:sp>
      <p:grpSp>
        <p:nvGrpSpPr>
          <p:cNvPr id="73" name="群組 72"/>
          <p:cNvGrpSpPr/>
          <p:nvPr/>
        </p:nvGrpSpPr>
        <p:grpSpPr>
          <a:xfrm>
            <a:off x="0" y="940102"/>
            <a:ext cx="9393682" cy="5891785"/>
            <a:chOff x="316299" y="-49365"/>
            <a:chExt cx="11598960" cy="7122488"/>
          </a:xfrm>
        </p:grpSpPr>
        <p:pic>
          <p:nvPicPr>
            <p:cNvPr id="105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337" y="3074476"/>
              <a:ext cx="1400578" cy="1265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圖片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2298" y="6158517"/>
              <a:ext cx="2940123" cy="608150"/>
            </a:xfrm>
            <a:prstGeom prst="rect">
              <a:avLst/>
            </a:prstGeom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33CFB364-A0A1-42BF-AEEB-4C90C1299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6" t="29233" b="28623"/>
            <a:stretch/>
          </p:blipFill>
          <p:spPr>
            <a:xfrm>
              <a:off x="9586534" y="2099160"/>
              <a:ext cx="1868589" cy="864573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1B7B849E-0BDA-483B-890B-A6CBFB208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99" y="4265774"/>
              <a:ext cx="1854714" cy="753477"/>
            </a:xfrm>
            <a:prstGeom prst="rect">
              <a:avLst/>
            </a:prstGeom>
          </p:spPr>
        </p:pic>
        <p:pic>
          <p:nvPicPr>
            <p:cNvPr id="77" name="Picture 21" descr="http://edu.1111.com.tw/_files/_limit/20150827112219_75319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975" y="5351878"/>
              <a:ext cx="1812221" cy="74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圖片 77" descr="大潤發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421428" y="904661"/>
              <a:ext cx="1093550" cy="109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57250192-94BB-47FC-B59E-4D3A2E7D1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5" t="28518" r="20437" b="38164"/>
            <a:stretch/>
          </p:blipFill>
          <p:spPr>
            <a:xfrm>
              <a:off x="4974309" y="4736520"/>
              <a:ext cx="2495949" cy="809233"/>
            </a:xfrm>
            <a:prstGeom prst="rect">
              <a:avLst/>
            </a:prstGeom>
          </p:spPr>
        </p:pic>
        <p:pic>
          <p:nvPicPr>
            <p:cNvPr id="80" name="Picture 11" descr="http://c.share.photo.xuite.net/roc2573/1c8737f/14483963/866925956_m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" t="16499" r="5101" b="15812"/>
            <a:stretch/>
          </p:blipFill>
          <p:spPr bwMode="auto">
            <a:xfrm>
              <a:off x="8357971" y="4594119"/>
              <a:ext cx="1689367" cy="80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AA0A1333-61BE-4B0D-B071-6CFF2FB7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771" y="1410580"/>
              <a:ext cx="1508603" cy="1508603"/>
            </a:xfrm>
            <a:prstGeom prst="rect">
              <a:avLst/>
            </a:prstGeom>
          </p:spPr>
        </p:pic>
        <p:pic>
          <p:nvPicPr>
            <p:cNvPr id="82" name="Picture 7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3" t="14134" r="4825" b="5366"/>
            <a:stretch/>
          </p:blipFill>
          <p:spPr bwMode="auto">
            <a:xfrm>
              <a:off x="2367474" y="1882142"/>
              <a:ext cx="2118720" cy="99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CB1DD30E-25C2-4AB9-B96A-ABCF483F8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3" t="34565" r="5691" b="36953"/>
            <a:stretch/>
          </p:blipFill>
          <p:spPr>
            <a:xfrm>
              <a:off x="2968666" y="2997939"/>
              <a:ext cx="2528007" cy="803292"/>
            </a:xfrm>
            <a:prstGeom prst="rect">
              <a:avLst/>
            </a:prstGeom>
          </p:spPr>
        </p:pic>
        <p:pic>
          <p:nvPicPr>
            <p:cNvPr id="84" name="圖片 8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44252" y="2878793"/>
              <a:ext cx="1577080" cy="1577079"/>
            </a:xfrm>
            <a:prstGeom prst="rect">
              <a:avLst/>
            </a:prstGeom>
          </p:spPr>
        </p:pic>
        <p:pic>
          <p:nvPicPr>
            <p:cNvPr id="85" name="圖片 84" descr="統一超商.jp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490294" y="854252"/>
              <a:ext cx="899034" cy="870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84B14EA8-C61F-4F58-B645-BEBD6C469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" r="6692"/>
            <a:stretch/>
          </p:blipFill>
          <p:spPr>
            <a:xfrm>
              <a:off x="5656574" y="2176567"/>
              <a:ext cx="2417885" cy="793434"/>
            </a:xfrm>
            <a:prstGeom prst="rect">
              <a:avLst/>
            </a:prstGeom>
          </p:spPr>
        </p:pic>
        <p:pic>
          <p:nvPicPr>
            <p:cNvPr id="87" name="Picture 2" descr="http://www.dmlogo.com/bbs/attachments/forumid_16/20140503_2fd7cc369c6096b8282fSTuOvdl6EjS1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404" y="3789484"/>
              <a:ext cx="1099768" cy="1032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EF3BE7C3-6C5A-486D-8FE1-FE13D8471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4" t="28149" r="30170" b="38187"/>
            <a:stretch/>
          </p:blipFill>
          <p:spPr>
            <a:xfrm>
              <a:off x="5037352" y="6050238"/>
              <a:ext cx="2514600" cy="703386"/>
            </a:xfrm>
            <a:prstGeom prst="rect">
              <a:avLst/>
            </a:prstGeom>
          </p:spPr>
        </p:pic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34FC4601-BDC0-4CEB-8718-763109B5A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0" t="10466" r="8387" b="6311"/>
            <a:stretch/>
          </p:blipFill>
          <p:spPr>
            <a:xfrm>
              <a:off x="3751897" y="3900657"/>
              <a:ext cx="1729907" cy="957578"/>
            </a:xfrm>
            <a:prstGeom prst="rect">
              <a:avLst/>
            </a:prstGeom>
          </p:spPr>
        </p:pic>
        <p:pic>
          <p:nvPicPr>
            <p:cNvPr id="90" name="Picture 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605" y="4002493"/>
              <a:ext cx="1331772" cy="434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BAAD32C0-73B2-46A8-B920-7E9BF099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219" y="4680657"/>
              <a:ext cx="933038" cy="741247"/>
            </a:xfrm>
            <a:prstGeom prst="rect">
              <a:avLst/>
            </a:prstGeom>
          </p:spPr>
        </p:pic>
        <p:pic>
          <p:nvPicPr>
            <p:cNvPr id="92" name="圖片 9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298172" y="1748268"/>
              <a:ext cx="1182834" cy="1182834"/>
            </a:xfrm>
            <a:prstGeom prst="rect">
              <a:avLst/>
            </a:prstGeom>
          </p:spPr>
        </p:pic>
        <p:pic>
          <p:nvPicPr>
            <p:cNvPr id="93" name="Picture 23" descr="https://tse1.mm.bing.net/th?id=OIP.SRhwMZ55qj2DMCr9tmF2swHaEv&amp;pid=Api&amp;P=0&amp;w=276&amp;h=177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087" y="2788230"/>
              <a:ext cx="1343526" cy="86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圖片 93" descr="屈臣氏.jpg"/>
            <p:cNvPicPr>
              <a:picLocks noChangeAspect="1"/>
            </p:cNvPicPr>
            <p:nvPr/>
          </p:nvPicPr>
          <p:blipFill rotWithShape="1">
            <a:blip r:embed="rId24"/>
            <a:srcRect t="9702" b="7296"/>
            <a:stretch/>
          </p:blipFill>
          <p:spPr bwMode="auto">
            <a:xfrm>
              <a:off x="3609749" y="5193199"/>
              <a:ext cx="1411294" cy="858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676F40FB-9275-439B-BE26-092D3776D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751" y="4936977"/>
              <a:ext cx="2927508" cy="1756506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92D7F32A-CB50-454B-9E4D-B58398FF4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42" y="3781890"/>
              <a:ext cx="1772803" cy="402739"/>
            </a:xfrm>
            <a:prstGeom prst="rect">
              <a:avLst/>
            </a:prstGeom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944464" y="882558"/>
              <a:ext cx="1722826" cy="68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15" descr="https://images.1111.com.tw/oad/1880558.jpg?2018/4/12%20%E4%B8%8B%E5%8D%88%2008:27:3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076" y="3977705"/>
              <a:ext cx="1760278" cy="672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圖片 98">
              <a:extLst>
                <a:ext uri="{FF2B5EF4-FFF2-40B4-BE49-F238E27FC236}">
                  <a16:creationId xmlns:a16="http://schemas.microsoft.com/office/drawing/2014/main" id="{5C9A5511-5AC0-4EEF-B0DE-EF035991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>
                          <a14:foregroundMark x1="38667" y1="55556" x2="62667" y2="54667"/>
                          <a14:foregroundMark x1="62667" y1="54667" x2="62667" y2="54667"/>
                          <a14:foregroundMark x1="60444" y1="31111" x2="70222" y2="44000"/>
                          <a14:foregroundMark x1="66222" y1="34667" x2="69333" y2="51556"/>
                          <a14:foregroundMark x1="64000" y1="44444" x2="70222" y2="48000"/>
                          <a14:foregroundMark x1="20000" y1="78222" x2="68000" y2="79111"/>
                          <a14:foregroundMark x1="68000" y1="79111" x2="75556" y2="77333"/>
                          <a14:foregroundMark x1="16444" y1="70222" x2="71556" y2="77778"/>
                          <a14:foregroundMark x1="71556" y1="77778" x2="85333" y2="77333"/>
                          <a14:foregroundMark x1="51556" y1="69778" x2="80889" y2="71556"/>
                          <a14:foregroundMark x1="78222" y1="70667" x2="83556" y2="83556"/>
                          <a14:foregroundMark x1="20444" y1="82667" x2="78222" y2="79111"/>
                          <a14:foregroundMark x1="78222" y1="79111" x2="81778" y2="79111"/>
                          <a14:foregroundMark x1="13333" y1="74222" x2="20444" y2="76000"/>
                          <a14:foregroundMark x1="14222" y1="78222" x2="23556" y2="79556"/>
                          <a14:foregroundMark x1="29778" y1="69778" x2="63111" y2="71556"/>
                          <a14:foregroundMark x1="20000" y1="71111" x2="40889" y2="71111"/>
                          <a14:foregroundMark x1="75111" y1="72000" x2="85333" y2="76889"/>
                          <a14:foregroundMark x1="82667" y1="71111" x2="87111" y2="86222"/>
                          <a14:foregroundMark x1="58667" y1="83111" x2="88444" y2="83556"/>
                          <a14:foregroundMark x1="14667" y1="83556" x2="30222" y2="81333"/>
                          <a14:foregroundMark x1="14222" y1="80889" x2="24000" y2="69333"/>
                          <a14:foregroundMark x1="17778" y1="68000" x2="49778" y2="71556"/>
                          <a14:foregroundMark x1="33333" y1="70222" x2="56889" y2="68889"/>
                          <a14:foregroundMark x1="56889" y1="68889" x2="70667" y2="71556"/>
                          <a14:foregroundMark x1="62222" y1="72000" x2="75111" y2="68444"/>
                          <a14:foregroundMark x1="79111" y1="72889" x2="83556" y2="72000"/>
                          <a14:foregroundMark x1="75556" y1="68889" x2="81333" y2="68000"/>
                          <a14:foregroundMark x1="12444" y1="69333" x2="18667" y2="6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446" y="2928582"/>
              <a:ext cx="1191870" cy="1191870"/>
            </a:xfrm>
            <a:prstGeom prst="rect">
              <a:avLst/>
            </a:prstGeom>
          </p:spPr>
        </p:pic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DB7A2A43-2461-4219-9752-56DB13439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0000">
                          <a14:foregroundMark x1="23997" y1="25974" x2="23975" y2="29507"/>
                          <a14:foregroundMark x1="26552" y1="72960" x2="27625" y2="75625"/>
                          <a14:foregroundMark x1="37328" y1="79620" x2="37575" y2="79722"/>
                          <a14:foregroundMark x1="79822" y1="50500" x2="79875" y2="50250"/>
                          <a14:foregroundMark x1="79875" y1="50250" x2="79356" y2="48132"/>
                          <a14:foregroundMark x1="72653" y1="31140" x2="60253" y2="27793"/>
                          <a14:foregroundMark x1="53743" y1="25260" x2="53150" y2="24734"/>
                          <a14:foregroundMark x1="33000" y1="32875" x2="65750" y2="56750"/>
                          <a14:foregroundMark x1="37750" y1="60000" x2="41375" y2="50875"/>
                          <a14:foregroundMark x1="41375" y1="50875" x2="35250" y2="55875"/>
                          <a14:foregroundMark x1="36875" y1="54000" x2="37000" y2="63500"/>
                          <a14:foregroundMark x1="37000" y1="63500" x2="42875" y2="68625"/>
                          <a14:foregroundMark x1="42875" y1="68625" x2="47000" y2="57625"/>
                          <a14:foregroundMark x1="47000" y1="57625" x2="40000" y2="56625"/>
                          <a14:foregroundMark x1="40000" y1="56625" x2="40125" y2="63500"/>
                          <a14:foregroundMark x1="35750" y1="58625" x2="53500" y2="63250"/>
                          <a14:foregroundMark x1="58500" y1="56250" x2="62625" y2="62625"/>
                          <a14:foregroundMark x1="60125" y1="64875" x2="65250" y2="63250"/>
                          <a14:foregroundMark x1="46125" y1="64250" x2="55750" y2="65125"/>
                          <a14:foregroundMark x1="55750" y1="65125" x2="57625" y2="65000"/>
                          <a14:foregroundMark x1="31125" y1="38750" x2="60750" y2="41625"/>
                          <a14:foregroundMark x1="60750" y1="41625" x2="64500" y2="41500"/>
                          <a14:foregroundMark x1="33625" y1="43500" x2="42000" y2="44250"/>
                          <a14:foregroundMark x1="54625" y1="37250" x2="57375" y2="39125"/>
                          <a14:foregroundMark x1="62500" y1="37000" x2="62625" y2="40000"/>
                          <a14:foregroundMark x1="62000" y1="45000" x2="62375" y2="47000"/>
                          <a14:foregroundMark x1="47875" y1="53625" x2="53750" y2="54750"/>
                          <a14:foregroundMark x1="49000" y1="46125" x2="54250" y2="46750"/>
                          <a14:backgroundMark x1="32375" y1="78375" x2="46250" y2="91750"/>
                          <a14:backgroundMark x1="55875" y1="83750" x2="70375" y2="83750"/>
                          <a14:backgroundMark x1="29625" y1="83125" x2="60250" y2="80000"/>
                          <a14:backgroundMark x1="60250" y1="80000" x2="62875" y2="80000"/>
                          <a14:backgroundMark x1="44125" y1="83750" x2="60750" y2="83750"/>
                          <a14:backgroundMark x1="22125" y1="77250" x2="81125" y2="79375"/>
                          <a14:backgroundMark x1="61250" y1="83125" x2="75750" y2="80000"/>
                          <a14:backgroundMark x1="35000" y1="82625" x2="40875" y2="81000"/>
                          <a14:backgroundMark x1="37125" y1="80500" x2="47375" y2="78875"/>
                          <a14:backgroundMark x1="15750" y1="24750" x2="49500" y2="22625"/>
                          <a14:backgroundMark x1="49500" y1="22625" x2="62375" y2="22625"/>
                          <a14:backgroundMark x1="21625" y1="21500" x2="50000" y2="19375"/>
                          <a14:backgroundMark x1="18875" y1="21500" x2="45250" y2="18250"/>
                          <a14:backgroundMark x1="53750" y1="25250" x2="61250" y2="26375"/>
                          <a14:backgroundMark x1="22625" y1="18250" x2="33375" y2="18250"/>
                          <a14:backgroundMark x1="51625" y1="23625" x2="57000" y2="22000"/>
                          <a14:backgroundMark x1="75750" y1="34875" x2="79500" y2="68750"/>
                          <a14:backgroundMark x1="74625" y1="29500" x2="77875" y2="61875"/>
                          <a14:backgroundMark x1="77875" y1="61875" x2="75250" y2="77750"/>
                          <a14:backgroundMark x1="84875" y1="45625" x2="80625" y2="61250"/>
                          <a14:backgroundMark x1="78375" y1="50500" x2="78375" y2="56875"/>
                          <a14:backgroundMark x1="69375" y1="78875" x2="81125" y2="74000"/>
                          <a14:backgroundMark x1="74125" y1="75125" x2="85375" y2="73000"/>
                          <a14:backgroundMark x1="24250" y1="29500" x2="24875" y2="53625"/>
                          <a14:backgroundMark x1="24875" y1="58500" x2="25375" y2="73000"/>
                          <a14:backgroundMark x1="23250" y1="53125" x2="24250" y2="7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6" t="21990" r="19766" b="21749"/>
            <a:stretch/>
          </p:blipFill>
          <p:spPr>
            <a:xfrm>
              <a:off x="5357465" y="1192747"/>
              <a:ext cx="1113756" cy="1071728"/>
            </a:xfrm>
            <a:prstGeom prst="rect">
              <a:avLst/>
            </a:prstGeom>
          </p:spPr>
        </p:pic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8550AAA4-BE1D-4985-AF7B-621700956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349" y="1113051"/>
              <a:ext cx="2889011" cy="537877"/>
            </a:xfrm>
            <a:prstGeom prst="rect">
              <a:avLst/>
            </a:prstGeom>
          </p:spPr>
        </p:pic>
        <p:pic>
          <p:nvPicPr>
            <p:cNvPr id="102" name="圖片 101">
              <a:extLst>
                <a:ext uri="{FF2B5EF4-FFF2-40B4-BE49-F238E27FC236}">
                  <a16:creationId xmlns:a16="http://schemas.microsoft.com/office/drawing/2014/main" id="{53EA12E0-BB84-4297-BF1D-361D350C1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6667" r="95556">
                          <a14:foregroundMark x1="6667" y1="41333" x2="25778" y2="58222"/>
                          <a14:foregroundMark x1="25778" y1="58222" x2="55556" y2="51556"/>
                          <a14:foregroundMark x1="10222" y1="47111" x2="53778" y2="52444"/>
                          <a14:foregroundMark x1="57333" y1="51111" x2="94222" y2="48444"/>
                          <a14:foregroundMark x1="55556" y1="50222" x2="87556" y2="56444"/>
                          <a14:foregroundMark x1="60000" y1="52444" x2="84889" y2="52889"/>
                          <a14:foregroundMark x1="84889" y1="52889" x2="92000" y2="52000"/>
                          <a14:foregroundMark x1="55556" y1="56000" x2="95556" y2="54222"/>
                          <a14:foregroundMark x1="56444" y1="45333" x2="92889" y2="48000"/>
                          <a14:foregroundMark x1="15111" y1="43556" x2="41778" y2="49778"/>
                          <a14:foregroundMark x1="41778" y1="49778" x2="55111" y2="48889"/>
                          <a14:foregroundMark x1="10667" y1="47556" x2="33333" y2="55111"/>
                          <a14:foregroundMark x1="33333" y1="55111" x2="61778" y2="51556"/>
                          <a14:foregroundMark x1="38222" y1="45333" x2="52444" y2="4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1" b="34985"/>
            <a:stretch/>
          </p:blipFill>
          <p:spPr>
            <a:xfrm>
              <a:off x="7141351" y="5444395"/>
              <a:ext cx="2143125" cy="672384"/>
            </a:xfrm>
            <a:prstGeom prst="rect">
              <a:avLst/>
            </a:prstGeom>
          </p:spPr>
        </p:pic>
        <p:pic>
          <p:nvPicPr>
            <p:cNvPr id="103" name="圖片 102">
              <a:extLst>
                <a:ext uri="{FF2B5EF4-FFF2-40B4-BE49-F238E27FC236}">
                  <a16:creationId xmlns:a16="http://schemas.microsoft.com/office/drawing/2014/main" id="{D37AA04F-2C0B-47AA-BABA-249262EA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625" y="4151659"/>
              <a:ext cx="1644252" cy="1233189"/>
            </a:xfrm>
            <a:prstGeom prst="rect">
              <a:avLst/>
            </a:prstGeom>
          </p:spPr>
        </p:pic>
        <p:pic>
          <p:nvPicPr>
            <p:cNvPr id="104" name="圖片 103">
              <a:extLst>
                <a:ext uri="{FF2B5EF4-FFF2-40B4-BE49-F238E27FC236}">
                  <a16:creationId xmlns:a16="http://schemas.microsoft.com/office/drawing/2014/main" id="{7F25219D-0CD1-4DE3-B510-D4FA66499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9778" b="89778" l="4889" r="99556">
                          <a14:foregroundMark x1="4889" y1="42222" x2="33333" y2="42222"/>
                          <a14:foregroundMark x1="33333" y1="42222" x2="50667" y2="40000"/>
                          <a14:foregroundMark x1="8444" y1="37778" x2="37778" y2="37778"/>
                          <a14:foregroundMark x1="6222" y1="46667" x2="46222" y2="48889"/>
                          <a14:foregroundMark x1="28444" y1="52000" x2="35556" y2="61778"/>
                          <a14:foregroundMark x1="24889" y1="52444" x2="46667" y2="60444"/>
                          <a14:foregroundMark x1="46667" y1="60444" x2="56889" y2="60889"/>
                          <a14:foregroundMark x1="31556" y1="65333" x2="63556" y2="65333"/>
                          <a14:foregroundMark x1="60889" y1="52889" x2="64444" y2="61333"/>
                          <a14:foregroundMark x1="56444" y1="53778" x2="65333" y2="52444"/>
                          <a14:foregroundMark x1="29778" y1="53778" x2="31111" y2="68889"/>
                          <a14:foregroundMark x1="32444" y1="61778" x2="58667" y2="65333"/>
                          <a14:foregroundMark x1="58667" y1="65333" x2="64000" y2="64889"/>
                          <a14:foregroundMark x1="46667" y1="36889" x2="52444" y2="36889"/>
                          <a14:foregroundMark x1="47111" y1="36444" x2="56000" y2="36000"/>
                          <a14:foregroundMark x1="44889" y1="35111" x2="67556" y2="63556"/>
                          <a14:foregroundMark x1="6222" y1="37333" x2="41333" y2="37778"/>
                          <a14:foregroundMark x1="6667" y1="35556" x2="31556" y2="33778"/>
                          <a14:foregroundMark x1="31556" y1="33778" x2="49778" y2="35556"/>
                          <a14:foregroundMark x1="65778" y1="37778" x2="78667" y2="56444"/>
                          <a14:foregroundMark x1="78667" y1="56444" x2="78667" y2="57778"/>
                          <a14:foregroundMark x1="77778" y1="36000" x2="93778" y2="53333"/>
                          <a14:foregroundMark x1="93778" y1="53333" x2="95111" y2="56444"/>
                          <a14:foregroundMark x1="96889" y1="48444" x2="99556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16" y="1308952"/>
              <a:ext cx="1869325" cy="1869325"/>
            </a:xfrm>
            <a:prstGeom prst="rect">
              <a:avLst/>
            </a:prstGeom>
          </p:spPr>
        </p:pic>
        <p:pic>
          <p:nvPicPr>
            <p:cNvPr id="106" name="圖片 105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0183969" y="4339512"/>
              <a:ext cx="1211033" cy="1062041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AA147FD6-6303-4535-B6E5-4A1824B9C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10000" b="90000" l="10000" r="90000">
                          <a14:foregroundMark x1="17500" y1="51429" x2="73583" y2="48730"/>
                          <a14:foregroundMark x1="73583" y1="48730" x2="76750" y2="48730"/>
                          <a14:foregroundMark x1="26167" y1="39841" x2="72667" y2="53333"/>
                          <a14:foregroundMark x1="52500" y1="37937" x2="72250" y2="39841"/>
                          <a14:foregroundMark x1="19167" y1="53333" x2="62750" y2="61429"/>
                          <a14:foregroundMark x1="29833" y1="53333" x2="72250" y2="43333"/>
                          <a14:foregroundMark x1="51250" y1="44286" x2="67667" y2="44286"/>
                          <a14:foregroundMark x1="48750" y1="46032" x2="66500" y2="42540"/>
                          <a14:foregroundMark x1="52083" y1="41587" x2="76083" y2="56032"/>
                          <a14:foregroundMark x1="76083" y1="56032" x2="76333" y2="55079"/>
                          <a14:foregroundMark x1="78833" y1="45238" x2="77167" y2="51429"/>
                          <a14:foregroundMark x1="75083" y1="56032" x2="59917" y2="78413"/>
                          <a14:foregroundMark x1="61083" y1="61429" x2="66500" y2="60476"/>
                          <a14:foregroundMark x1="31083" y1="56825" x2="60333" y2="62222"/>
                          <a14:foregroundMark x1="33167" y1="64921" x2="52083" y2="56825"/>
                          <a14:foregroundMark x1="26583" y1="63968" x2="50833" y2="55079"/>
                          <a14:foregroundMark x1="50833" y1="55079" x2="50833" y2="55079"/>
                          <a14:foregroundMark x1="23667" y1="57778" x2="36417" y2="55079"/>
                          <a14:foregroundMark x1="26583" y1="43333" x2="39333" y2="47937"/>
                          <a14:foregroundMark x1="25750" y1="37143" x2="44250" y2="33492"/>
                          <a14:foregroundMark x1="22417" y1="43333" x2="57000" y2="41587"/>
                          <a14:foregroundMark x1="40167" y1="42540" x2="72667" y2="42540"/>
                          <a14:foregroundMark x1="50417" y1="37937" x2="77000" y2="42540"/>
                          <a14:foregroundMark x1="77000" y1="42540" x2="76750" y2="45238"/>
                          <a14:foregroundMark x1="75500" y1="46984" x2="76333" y2="68571"/>
                          <a14:foregroundMark x1="75083" y1="50635" x2="72667" y2="63175"/>
                          <a14:foregroundMark x1="70583" y1="64921" x2="59500" y2="63175"/>
                          <a14:foregroundMark x1="63583" y1="60476" x2="48333" y2="62222"/>
                          <a14:foregroundMark x1="51667" y1="53333" x2="58667" y2="53333"/>
                          <a14:foregroundMark x1="49167" y1="55079" x2="62750" y2="59524"/>
                          <a14:foregroundMark x1="61083" y1="50635" x2="65250" y2="54127"/>
                          <a14:foregroundMark x1="24083" y1="57778" x2="41333" y2="53333"/>
                          <a14:foregroundMark x1="56583" y1="46984" x2="60333" y2="57778"/>
                          <a14:foregroundMark x1="24500" y1="37143" x2="23250" y2="63968"/>
                          <a14:foregroundMark x1="24917" y1="39841" x2="44750" y2="69206"/>
                          <a14:foregroundMark x1="44750" y1="69206" x2="62750" y2="66667"/>
                          <a14:foregroundMark x1="24917" y1="65873" x2="41000" y2="67619"/>
                          <a14:foregroundMark x1="38500" y1="38889" x2="47917" y2="36190"/>
                          <a14:foregroundMark x1="66083" y1="46032" x2="77583" y2="39841"/>
                          <a14:foregroundMark x1="60667" y1="39841" x2="78000" y2="42540"/>
                          <a14:foregroundMark x1="55750" y1="40635" x2="69750" y2="44286"/>
                          <a14:foregroundMark x1="57833" y1="38889" x2="75500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1" t="20053" r="20950" b="28770"/>
            <a:stretch/>
          </p:blipFill>
          <p:spPr>
            <a:xfrm>
              <a:off x="6294652" y="1660192"/>
              <a:ext cx="1918261" cy="666764"/>
            </a:xfrm>
            <a:prstGeom prst="rect">
              <a:avLst/>
            </a:prstGeom>
          </p:spPr>
        </p:pic>
        <p:pic>
          <p:nvPicPr>
            <p:cNvPr id="108" name="圖片 107">
              <a:extLst>
                <a:ext uri="{FF2B5EF4-FFF2-40B4-BE49-F238E27FC236}">
                  <a16:creationId xmlns:a16="http://schemas.microsoft.com/office/drawing/2014/main" id="{E3B58DDB-9BA6-44A7-ABBB-C1B76DDFF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9000" r="90000">
                          <a14:foregroundMark x1="10500" y1="19250" x2="19000" y2="85500"/>
                          <a14:foregroundMark x1="19000" y1="85500" x2="56000" y2="87250"/>
                          <a14:foregroundMark x1="56000" y1="87250" x2="85000" y2="84250"/>
                          <a14:foregroundMark x1="85000" y1="84250" x2="84750" y2="50750"/>
                          <a14:foregroundMark x1="84750" y1="50750" x2="73500" y2="23000"/>
                          <a14:foregroundMark x1="73500" y1="23000" x2="11750" y2="17750"/>
                          <a14:foregroundMark x1="11750" y1="17750" x2="9000" y2="18250"/>
                          <a14:foregroundMark x1="24000" y1="47250" x2="56500" y2="67750"/>
                          <a14:foregroundMark x1="25500" y1="29750" x2="43000" y2="33250"/>
                          <a14:foregroundMark x1="89000" y1="68750" x2="89000" y2="83750"/>
                          <a14:foregroundMark x1="18000" y1="59750" x2="18000" y2="79750"/>
                          <a14:foregroundMark x1="32000" y1="77250" x2="50000" y2="76250"/>
                          <a14:foregroundMark x1="14000" y1="60250" x2="20000" y2="62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8" t="13199" r="8230" b="10846"/>
            <a:stretch/>
          </p:blipFill>
          <p:spPr>
            <a:xfrm>
              <a:off x="2721550" y="606168"/>
              <a:ext cx="1421311" cy="1287763"/>
            </a:xfrm>
            <a:prstGeom prst="rect">
              <a:avLst/>
            </a:prstGeom>
          </p:spPr>
        </p:pic>
        <p:pic>
          <p:nvPicPr>
            <p:cNvPr id="109" name="Picture 6" descr="https://tse1.mm.bing.net/th?id=OIP.H1dLBAFPS3GhHyk_Fk8P0AAAAA&amp;pid=Api&amp;P=0&amp;w=282&amp;h=53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765" y="5611986"/>
              <a:ext cx="1609657" cy="406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3" descr="SOGO.svg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3" y="2697911"/>
              <a:ext cx="750571" cy="96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圖片 110"/>
            <p:cNvPicPr>
              <a:picLocks noChangeAspect="1"/>
            </p:cNvPicPr>
            <p:nvPr/>
          </p:nvPicPr>
          <p:blipFill rotWithShape="1">
            <a:blip r:embed="rId47"/>
            <a:srcRect l="7866" t="8322" r="6626" b="9859"/>
            <a:stretch/>
          </p:blipFill>
          <p:spPr>
            <a:xfrm>
              <a:off x="675689" y="5091471"/>
              <a:ext cx="975946" cy="929676"/>
            </a:xfrm>
            <a:prstGeom prst="rect">
              <a:avLst/>
            </a:prstGeom>
          </p:spPr>
        </p:pic>
        <p:pic>
          <p:nvPicPr>
            <p:cNvPr id="112" name="圖片 111"/>
            <p:cNvPicPr>
              <a:picLocks noChangeAspect="1"/>
            </p:cNvPicPr>
            <p:nvPr/>
          </p:nvPicPr>
          <p:blipFill rotWithShape="1">
            <a:blip r:embed="rId48"/>
            <a:srcRect l="5195" t="12521" r="3303" b="9752"/>
            <a:stretch/>
          </p:blipFill>
          <p:spPr>
            <a:xfrm>
              <a:off x="7732472" y="305586"/>
              <a:ext cx="1704765" cy="720969"/>
            </a:xfrm>
            <a:prstGeom prst="rect">
              <a:avLst/>
            </a:prstGeom>
          </p:spPr>
        </p:pic>
        <p:pic>
          <p:nvPicPr>
            <p:cNvPr id="113" name="圖片 112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2469973" y="6143299"/>
              <a:ext cx="2441668" cy="527786"/>
            </a:xfrm>
            <a:prstGeom prst="rect">
              <a:avLst/>
            </a:prstGeom>
          </p:spPr>
        </p:pic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BB1F61D4-A4AA-4E6A-B7D6-7C519E440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backgroundRemoval t="9524" b="89796" l="6490" r="89971">
                          <a14:foregroundMark x1="9735" y1="32653" x2="15634" y2="67347"/>
                          <a14:foregroundMark x1="15044" y1="29932" x2="19469" y2="59864"/>
                          <a14:foregroundMark x1="19174" y1="31973" x2="26549" y2="46259"/>
                          <a14:foregroundMark x1="21239" y1="29932" x2="33333" y2="46939"/>
                          <a14:foregroundMark x1="29794" y1="63265" x2="69912" y2="59864"/>
                          <a14:foregroundMark x1="25664" y1="46939" x2="53392" y2="48299"/>
                          <a14:foregroundMark x1="53392" y1="48299" x2="85841" y2="42857"/>
                          <a14:foregroundMark x1="56342" y1="40816" x2="87021" y2="50340"/>
                          <a14:foregroundMark x1="28024" y1="62585" x2="51917" y2="72109"/>
                          <a14:foregroundMark x1="51917" y1="72109" x2="88496" y2="64626"/>
                          <a14:foregroundMark x1="53982" y1="43537" x2="77876" y2="44898"/>
                          <a14:foregroundMark x1="77876" y1="44898" x2="88791" y2="61224"/>
                          <a14:foregroundMark x1="85546" y1="42857" x2="86136" y2="63265"/>
                          <a14:foregroundMark x1="28319" y1="40136" x2="28024" y2="72789"/>
                          <a14:foregroundMark x1="28319" y1="40136" x2="49558" y2="36735"/>
                          <a14:foregroundMark x1="49558" y1="36735" x2="71681" y2="36735"/>
                          <a14:foregroundMark x1="71681" y1="36735" x2="87021" y2="49660"/>
                          <a14:foregroundMark x1="87316" y1="49660" x2="90265" y2="48980"/>
                          <a14:foregroundMark x1="79941" y1="46259" x2="88791" y2="44218"/>
                          <a14:foregroundMark x1="78466" y1="42177" x2="80826" y2="42857"/>
                          <a14:foregroundMark x1="12389" y1="67347" x2="24484" y2="67347"/>
                          <a14:foregroundMark x1="11209" y1="65986" x2="16224" y2="64626"/>
                          <a14:foregroundMark x1="9735" y1="39456" x2="7670" y2="57823"/>
                          <a14:foregroundMark x1="13864" y1="35374" x2="24189" y2="32653"/>
                          <a14:foregroundMark x1="12094" y1="29252" x2="22124" y2="29932"/>
                          <a14:foregroundMark x1="10619" y1="31973" x2="30088" y2="40816"/>
                          <a14:foregroundMark x1="6490" y1="63265" x2="10914" y2="646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01" b="30725"/>
            <a:stretch/>
          </p:blipFill>
          <p:spPr>
            <a:xfrm>
              <a:off x="3857012" y="694435"/>
              <a:ext cx="2614209" cy="466739"/>
            </a:xfrm>
            <a:prstGeom prst="rect">
              <a:avLst/>
            </a:prstGeom>
          </p:spPr>
        </p:pic>
        <p:pic>
          <p:nvPicPr>
            <p:cNvPr id="115" name="圖片 114">
              <a:extLst>
                <a:ext uri="{FF2B5EF4-FFF2-40B4-BE49-F238E27FC236}">
                  <a16:creationId xmlns:a16="http://schemas.microsoft.com/office/drawing/2014/main" id="{513E4C01-0754-4968-8C90-3D51C162C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0000" b="90000" l="10000" r="90000">
                          <a14:foregroundMark x1="40917" y1="56369" x2="48000" y2="54618"/>
                          <a14:foregroundMark x1="41417" y1="48726" x2="48667" y2="54618"/>
                          <a14:foregroundMark x1="55333" y1="54140" x2="60833" y2="56369"/>
                          <a14:foregroundMark x1="64750" y1="50478" x2="65417" y2="58917"/>
                          <a14:foregroundMark x1="62333" y1="50478" x2="63500" y2="59713"/>
                          <a14:foregroundMark x1="65250" y1="50478" x2="68583" y2="56688"/>
                          <a14:foregroundMark x1="64583" y1="50478" x2="66750" y2="60987"/>
                          <a14:foregroundMark x1="67250" y1="50796" x2="68083" y2="60191"/>
                          <a14:foregroundMark x1="63250" y1="47452" x2="62333" y2="58917"/>
                          <a14:foregroundMark x1="64583" y1="47930" x2="67917" y2="49522"/>
                          <a14:foregroundMark x1="60583" y1="49522" x2="64333" y2="58917"/>
                          <a14:foregroundMark x1="62167" y1="52548" x2="66583" y2="59713"/>
                          <a14:foregroundMark x1="55500" y1="51274" x2="60583" y2="55414"/>
                          <a14:foregroundMark x1="56583" y1="57166" x2="64750" y2="62261"/>
                          <a14:foregroundMark x1="45833" y1="55096" x2="52833" y2="58917"/>
                          <a14:foregroundMark x1="40500" y1="60987" x2="49750" y2="59236"/>
                          <a14:foregroundMark x1="40750" y1="58917" x2="49583" y2="57643"/>
                          <a14:foregroundMark x1="41583" y1="50000" x2="57500" y2="56688"/>
                          <a14:foregroundMark x1="48917" y1="54140" x2="57250" y2="52548"/>
                          <a14:foregroundMark x1="48667" y1="54618" x2="54417" y2="51752"/>
                          <a14:foregroundMark x1="51583" y1="51274" x2="57083" y2="51274"/>
                          <a14:foregroundMark x1="55083" y1="52548" x2="63917" y2="48726"/>
                          <a14:foregroundMark x1="46917" y1="59236" x2="59500" y2="59236"/>
                          <a14:foregroundMark x1="47583" y1="48248" x2="56833" y2="51752"/>
                          <a14:foregroundMark x1="43583" y1="49522" x2="49083" y2="51274"/>
                          <a14:foregroundMark x1="40917" y1="50000" x2="43583" y2="64331"/>
                          <a14:foregroundMark x1="42250" y1="52548" x2="62167" y2="62261"/>
                          <a14:foregroundMark x1="57250" y1="40764" x2="67250" y2="58599"/>
                          <a14:foregroundMark x1="67250" y1="58599" x2="67250" y2="61783"/>
                          <a14:foregroundMark x1="59083" y1="49522" x2="66083" y2="50796"/>
                          <a14:foregroundMark x1="63000" y1="48248" x2="65000" y2="63535"/>
                          <a14:foregroundMark x1="63000" y1="62580" x2="38750" y2="64331"/>
                          <a14:foregroundMark x1="41167" y1="49522" x2="40500" y2="63057"/>
                          <a14:foregroundMark x1="41583" y1="49204" x2="59083" y2="47452"/>
                          <a14:foregroundMark x1="48000" y1="49204" x2="60417" y2="44427"/>
                          <a14:foregroundMark x1="60417" y1="44427" x2="60833" y2="44427"/>
                          <a14:foregroundMark x1="61250" y1="45382" x2="64750" y2="64809"/>
                          <a14:foregroundMark x1="65000" y1="47930" x2="67667" y2="56688"/>
                          <a14:foregroundMark x1="66750" y1="48726" x2="69000" y2="58439"/>
                          <a14:foregroundMark x1="65417" y1="47930" x2="68750" y2="58439"/>
                          <a14:foregroundMark x1="68583" y1="57962" x2="59500" y2="64331"/>
                          <a14:foregroundMark x1="43583" y1="48248" x2="39417" y2="57166"/>
                          <a14:foregroundMark x1="61250" y1="41561" x2="68583" y2="56369"/>
                          <a14:foregroundMark x1="63917" y1="46975" x2="69167" y2="53822"/>
                          <a14:foregroundMark x1="62833" y1="50478" x2="68083" y2="49204"/>
                          <a14:foregroundMark x1="43167" y1="47452" x2="49333" y2="47930"/>
                          <a14:foregroundMark x1="41583" y1="48248" x2="44667" y2="48248"/>
                          <a14:foregroundMark x1="67250" y1="49522" x2="68583" y2="495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68" y="-49365"/>
              <a:ext cx="3258077" cy="1705060"/>
            </a:xfrm>
            <a:prstGeom prst="rect">
              <a:avLst/>
            </a:prstGeom>
          </p:spPr>
        </p:pic>
        <p:pic>
          <p:nvPicPr>
            <p:cNvPr id="116" name="圖片 115">
              <a:extLst>
                <a:ext uri="{FF2B5EF4-FFF2-40B4-BE49-F238E27FC236}">
                  <a16:creationId xmlns:a16="http://schemas.microsoft.com/office/drawing/2014/main" id="{2C6B71D3-392F-445B-A807-B1F5A6A37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24" y="5774021"/>
              <a:ext cx="2074955" cy="1299102"/>
            </a:xfrm>
            <a:prstGeom prst="rect">
              <a:avLst/>
            </a:prstGeom>
          </p:spPr>
        </p:pic>
        <p:pic>
          <p:nvPicPr>
            <p:cNvPr id="117" name="圖片 116" descr="鼎泰豐.jpg"/>
            <p:cNvPicPr>
              <a:picLocks noChangeAspect="1"/>
            </p:cNvPicPr>
            <p:nvPr/>
          </p:nvPicPr>
          <p:blipFill rotWithShape="1">
            <a:blip r:embed="rId56"/>
            <a:srcRect t="15755" b="19494"/>
            <a:stretch/>
          </p:blipFill>
          <p:spPr bwMode="auto">
            <a:xfrm>
              <a:off x="5554968" y="2971480"/>
              <a:ext cx="1799991" cy="94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8005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文字方塊 3"/>
          <p:cNvSpPr txBox="1">
            <a:spLocks noChangeArrowheads="1"/>
          </p:cNvSpPr>
          <p:nvPr/>
        </p:nvSpPr>
        <p:spPr bwMode="auto">
          <a:xfrm>
            <a:off x="583474" y="1022821"/>
            <a:ext cx="2954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882428" eaLnBrk="0" hangingPunct="0"/>
            <a:r>
              <a:rPr lang="zh-TW" altLang="en-US" sz="54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業師教學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07648" y="765299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solidFill>
                  <a:srgbClr val="B30066">
                    <a:alpha val="13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業師</a:t>
            </a:r>
            <a:r>
              <a:rPr kumimoji="0" lang="zh-TW" altLang="en-US" sz="5400" b="1" dirty="0" smtClean="0">
                <a:solidFill>
                  <a:srgbClr val="B30066">
                    <a:alpha val="13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endParaRPr kumimoji="0" lang="en-US" altLang="zh-TW" sz="5400" b="1" dirty="0" smtClean="0">
              <a:solidFill>
                <a:srgbClr val="B30066">
                  <a:alpha val="13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 r="12761" b="17540"/>
          <a:stretch/>
        </p:blipFill>
        <p:spPr>
          <a:xfrm>
            <a:off x="227222" y="3147620"/>
            <a:ext cx="4862693" cy="316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字方塊 3"/>
          <p:cNvSpPr txBox="1">
            <a:spLocks noChangeArrowheads="1"/>
          </p:cNvSpPr>
          <p:nvPr/>
        </p:nvSpPr>
        <p:spPr bwMode="auto">
          <a:xfrm>
            <a:off x="614362" y="1680049"/>
            <a:ext cx="29546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882428" eaLnBrk="0" hangingPunct="0"/>
            <a:r>
              <a:rPr lang="zh-TW" altLang="en-US" sz="54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移地教學</a:t>
            </a:r>
            <a:endParaRPr lang="zh-TW" altLang="en-US" sz="5400" b="1" dirty="0">
              <a:solidFill>
                <a:srgbClr val="B3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49954" y="1974180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 smtClean="0">
                <a:solidFill>
                  <a:srgbClr val="B30066">
                    <a:alpha val="13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移地教學</a:t>
            </a:r>
            <a:endParaRPr kumimoji="0" lang="en-US" altLang="zh-TW" sz="5400" b="1" dirty="0" smtClean="0">
              <a:solidFill>
                <a:srgbClr val="B30066">
                  <a:alpha val="13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2479" r="12200" b="20648"/>
          <a:stretch/>
        </p:blipFill>
        <p:spPr>
          <a:xfrm>
            <a:off x="4327324" y="3750083"/>
            <a:ext cx="4503914" cy="291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9051"/>
          <a:stretch/>
        </p:blipFill>
        <p:spPr>
          <a:xfrm>
            <a:off x="3986477" y="836712"/>
            <a:ext cx="469349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29" y="2729698"/>
            <a:ext cx="3204896" cy="185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8938" y="332656"/>
            <a:ext cx="36009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2428" eaLnBrk="0" hangingPunct="0"/>
            <a:r>
              <a:rPr lang="zh-TW" altLang="en-US" sz="54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企業參</a:t>
            </a:r>
            <a:r>
              <a:rPr lang="zh-TW" altLang="en-US" sz="54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訪</a:t>
            </a:r>
            <a:endParaRPr lang="en-US" altLang="zh-TW" sz="5400" b="1" dirty="0" smtClean="0">
              <a:solidFill>
                <a:srgbClr val="B3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</a:endParaRPr>
          </a:p>
          <a:p>
            <a:pPr algn="ctr" defTabSz="882428" eaLnBrk="0" hangingPunct="0"/>
            <a:r>
              <a:rPr lang="zh-TW" altLang="en-US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旺矽</a:t>
            </a:r>
            <a:r>
              <a:rPr lang="en-US" altLang="zh-TW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/</a:t>
            </a:r>
            <a:r>
              <a:rPr lang="zh-TW" altLang="en-US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力成</a:t>
            </a:r>
            <a:r>
              <a:rPr lang="en-US" altLang="zh-TW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/</a:t>
            </a:r>
            <a:r>
              <a:rPr lang="zh-TW" altLang="en-US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統一</a:t>
            </a:r>
            <a:endParaRPr lang="zh-TW" altLang="en-US" sz="3600" b="1" dirty="0">
              <a:solidFill>
                <a:srgbClr val="B3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</a:endParaRPr>
          </a:p>
        </p:txBody>
      </p:sp>
      <p:pic>
        <p:nvPicPr>
          <p:cNvPr id="1026" name="Picture 2" descr="C:\Users\user\Desktop\企管系\照片\力成科技參訪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165" y="587046"/>
            <a:ext cx="5019508" cy="3132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937" y="1988839"/>
            <a:ext cx="3658669" cy="480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62" y="3719755"/>
            <a:ext cx="4809729" cy="3074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B3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879168" y="192537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48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專業特色化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483768" y="1196752"/>
            <a:ext cx="1584176" cy="331236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服務管理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211960" y="1196752"/>
            <a:ext cx="1440160" cy="3343987"/>
          </a:xfrm>
          <a:prstGeom prst="round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智慧營運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0" y="4509120"/>
            <a:ext cx="9144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2195735" y="4509120"/>
            <a:ext cx="5327307" cy="100811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傳統五管</a:t>
            </a:r>
            <a:r>
              <a:rPr lang="en-US" altLang="zh-TW" sz="4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產銷人發財</a:t>
            </a:r>
            <a:r>
              <a:rPr lang="en-US" altLang="zh-TW" sz="4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23528" y="472514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大一大二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528" y="299695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大三大四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8BE-5D7E-4B5B-A9D4-91CCEC78E7FF}" type="slidenum">
              <a:rPr lang="zh-TW" altLang="en-US" sz="1600" smtClean="0">
                <a:solidFill>
                  <a:schemeClr val="bg1"/>
                </a:solidFill>
              </a:rPr>
              <a:pPr/>
              <a:t>16</a:t>
            </a:fld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523043" y="472514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興趣探索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523043" y="314096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專業發展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796136" y="1165133"/>
            <a:ext cx="1440160" cy="3343987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數位商務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26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3104" y="404664"/>
            <a:ext cx="8219256" cy="432048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B3006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</a:t>
            </a:r>
            <a:r>
              <a:rPr lang="zh-TW" altLang="en-US" sz="4000" b="1" dirty="0">
                <a:solidFill>
                  <a:srgbClr val="B3006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新企管系課程模組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63104" y="1268760"/>
            <a:ext cx="786933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多角化」的圖片搜尋結果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7" y="1"/>
            <a:ext cx="887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270830" y="36457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茶才堂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專員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 rot="21148018">
            <a:off x="1070994" y="233636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來一客門市服務人員</a:t>
            </a:r>
            <a:endParaRPr lang="zh-TW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6900499" y="124403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PENZ</a:t>
            </a:r>
            <a:r>
              <a:rPr lang="zh-TW" altLang="en-US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汽車銷售業務</a:t>
            </a:r>
            <a:endParaRPr lang="zh-TW" altLang="en-US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 rot="1400601">
            <a:off x="529119" y="34141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/>
              <a:t>劉德滑會計師會計助理</a:t>
            </a:r>
            <a:endParaRPr lang="zh-TW" altLang="en-US" sz="2400" b="1" dirty="0"/>
          </a:p>
        </p:txBody>
      </p:sp>
      <p:sp>
        <p:nvSpPr>
          <p:cNvPr id="10" name="矩形 9"/>
          <p:cNvSpPr/>
          <p:nvPr/>
        </p:nvSpPr>
        <p:spPr>
          <a:xfrm rot="19761884">
            <a:off x="6534226" y="420522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</a:rPr>
              <a:t>一定強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人壽保險經紀人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116751">
            <a:off x="6359576" y="89637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</a:rPr>
              <a:t>我家便利商店店長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39449" y="605173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藍海人資專員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16017" y="530145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起不來科技品管助理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 rot="881177">
            <a:off x="778404" y="153318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沒人來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網路商店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 rot="20453488">
            <a:off x="3963089" y="624130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猩八克門市人員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38065" y="252102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蕭敬疼記帳事務所記帳士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566" y="41405"/>
            <a:ext cx="2569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en-US" sz="4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</a:t>
            </a:r>
            <a:r>
              <a:rPr lang="zh-TW" altLang="en-US" sz="5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36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410051" y="563448"/>
            <a:ext cx="8208912" cy="5628033"/>
            <a:chOff x="-23567" y="761211"/>
            <a:chExt cx="9648056" cy="5628033"/>
          </a:xfrm>
        </p:grpSpPr>
        <p:pic>
          <p:nvPicPr>
            <p:cNvPr id="24" name="Picture 2" descr="C:\Users\Administrator\Desktop\未命名-3-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3567" y="761211"/>
              <a:ext cx="9648056" cy="5628033"/>
            </a:xfrm>
            <a:prstGeom prst="rect">
              <a:avLst/>
            </a:prstGeom>
            <a:noFill/>
          </p:spPr>
        </p:pic>
        <p:sp>
          <p:nvSpPr>
            <p:cNvPr id="25" name="矩形 24"/>
            <p:cNvSpPr/>
            <p:nvPr/>
          </p:nvSpPr>
          <p:spPr>
            <a:xfrm>
              <a:off x="1259632" y="1897668"/>
              <a:ext cx="26642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220072" y="1916832"/>
              <a:ext cx="26642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8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收費標準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5693461" y="3093090"/>
              <a:ext cx="17449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/>
              <a:r>
                <a:rPr lang="en-US" alt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46,363</a:t>
              </a:r>
              <a:r>
                <a:rPr kumimoji="1"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457393" y="3356992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00847" y="4274835"/>
              <a:ext cx="15302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1,363</a:t>
              </a:r>
              <a:r>
                <a:rPr kumimoji="1"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476758" y="4725144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423393" y="2679303"/>
              <a:ext cx="217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535934" y="2644451"/>
              <a:ext cx="220915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</a:t>
              </a:r>
              <a:endParaRPr kumimoji="1" lang="en-US" altLang="zh-TW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含保險與電腦使用費</a:t>
              </a:r>
              <a:r>
                <a:rPr lang="en-US" altLang="zh-TW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423393" y="4077072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423393" y="4263479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/>
              <a:endPara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855647" y="2886035"/>
              <a:ext cx="155470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日間部</a:t>
              </a:r>
              <a:endParaRPr kumimoji="1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kumimoji="1"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每學期</a:t>
              </a:r>
              <a:r>
                <a:rPr kumimoji="1" lang="en-US" altLang="zh-TW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937145" y="4254187"/>
              <a:ext cx="36230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/>
              <a:r>
                <a:rPr kumimoji="1"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進修部</a:t>
              </a:r>
              <a:r>
                <a:rPr kumimoji="1" lang="en-US" altLang="zh-TW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kumimoji="1"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</a:t>
              </a:r>
              <a:r>
                <a:rPr lang="zh-TW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學分費</a:t>
              </a:r>
              <a:r>
                <a:rPr kumimoji="1" lang="en-US" altLang="zh-TW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2" name="Picture 11" descr="D:\電視牆套版20171120\操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121" y="5550643"/>
            <a:ext cx="3814470" cy="11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305F-DC25-437A-A9AA-1D603952A2DC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18" name="Picture 9" descr="D:\電視牆套版20171120\行政大樓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53" y="5078663"/>
            <a:ext cx="4702989" cy="179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投影片編號版面配置區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87AAC2-A9DF-49B5-A920-5B2092B78110}" type="slidenum">
              <a:rPr lang="zh-TW" altLang="en-US" smtClean="0">
                <a:ea typeface="Arial Unicode MS" panose="020B0604020202020204" pitchFamily="34" charset="-120"/>
              </a:rPr>
              <a:pPr/>
              <a:t>19</a:t>
            </a:fld>
            <a:endParaRPr lang="zh-TW" altLang="en-US" dirty="0">
              <a:ea typeface="Arial Unicode MS" panose="020B060402020202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9714">
            <a:off x="7273006" y="4040172"/>
            <a:ext cx="1791933" cy="1791933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881295" y="295625"/>
            <a:ext cx="7148052" cy="1026363"/>
            <a:chOff x="1208442" y="-72998"/>
            <a:chExt cx="6960530" cy="170801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8442" y="-72998"/>
              <a:ext cx="6960530" cy="1708017"/>
            </a:xfrm>
            <a:prstGeom prst="rect">
              <a:avLst/>
            </a:prstGeom>
          </p:spPr>
        </p:pic>
        <p:sp>
          <p:nvSpPr>
            <p:cNvPr id="43" name="Rectangle 2"/>
            <p:cNvSpPr txBox="1">
              <a:spLocks/>
            </p:cNvSpPr>
            <p:nvPr/>
          </p:nvSpPr>
          <p:spPr bwMode="gray">
            <a:xfrm>
              <a:off x="1208442" y="293671"/>
              <a:ext cx="6585578" cy="94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zh-TW" altLang="en-US" kern="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學雜費收費標準</a:t>
              </a:r>
            </a:p>
          </p:txBody>
        </p:sp>
      </p:grpSp>
      <p:sp>
        <p:nvSpPr>
          <p:cNvPr id="37" name="文字方塊 36"/>
          <p:cNvSpPr txBox="1"/>
          <p:nvPr/>
        </p:nvSpPr>
        <p:spPr>
          <a:xfrm>
            <a:off x="4139952" y="5095985"/>
            <a:ext cx="339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註：收費基準以當學年度公告為準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55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圖說文字 21"/>
          <p:cNvSpPr/>
          <p:nvPr/>
        </p:nvSpPr>
        <p:spPr>
          <a:xfrm>
            <a:off x="180975" y="3571875"/>
            <a:ext cx="4978400" cy="3122613"/>
          </a:xfrm>
          <a:prstGeom prst="wedgeRoundRectCallout">
            <a:avLst>
              <a:gd name="adj1" fmla="val 56976"/>
              <a:gd name="adj2" fmla="val -27061"/>
              <a:gd name="adj3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pSp>
        <p:nvGrpSpPr>
          <p:cNvPr id="24578" name="群組 22"/>
          <p:cNvGrpSpPr>
            <a:grpSpLocks/>
          </p:cNvGrpSpPr>
          <p:nvPr/>
        </p:nvGrpSpPr>
        <p:grpSpPr bwMode="auto">
          <a:xfrm>
            <a:off x="5770563" y="1270000"/>
            <a:ext cx="3135312" cy="5260976"/>
            <a:chOff x="490736" y="1405816"/>
            <a:chExt cx="3090919" cy="5289664"/>
          </a:xfrm>
          <a:effectLst/>
        </p:grpSpPr>
        <p:sp>
          <p:nvSpPr>
            <p:cNvPr id="4" name="圓角矩形 3"/>
            <p:cNvSpPr/>
            <p:nvPr/>
          </p:nvSpPr>
          <p:spPr>
            <a:xfrm>
              <a:off x="490736" y="1405816"/>
              <a:ext cx="3090919" cy="5289664"/>
            </a:xfrm>
            <a:prstGeom prst="roundRect">
              <a:avLst>
                <a:gd name="adj" fmla="val 17627"/>
              </a:avLst>
            </a:prstGeom>
            <a:solidFill>
              <a:schemeClr val="bg2">
                <a:lumMod val="9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pic>
          <p:nvPicPr>
            <p:cNvPr id="5" name="Picture 4" descr="管理學院大樓外景1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18880" y="1458475"/>
              <a:ext cx="2949570" cy="5231342"/>
            </a:xfrm>
            <a:prstGeom prst="roundRect">
              <a:avLst>
                <a:gd name="adj" fmla="val 1361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6" name="圖片 15" descr="DSC_1579.JPG"/>
          <p:cNvPicPr>
            <a:picLocks noChangeAspect="1"/>
          </p:cNvPicPr>
          <p:nvPr/>
        </p:nvPicPr>
        <p:blipFill>
          <a:blip r:embed="rId3" cstate="email">
            <a:lum bright="10000" contrast="10000"/>
          </a:blip>
          <a:stretch>
            <a:fillRect/>
          </a:stretch>
        </p:blipFill>
        <p:spPr>
          <a:xfrm>
            <a:off x="279558" y="3702274"/>
            <a:ext cx="4846703" cy="2967086"/>
          </a:xfrm>
          <a:prstGeom prst="roundRect">
            <a:avLst>
              <a:gd name="adj" fmla="val 174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橢圓形圖說文字 23"/>
          <p:cNvSpPr/>
          <p:nvPr/>
        </p:nvSpPr>
        <p:spPr>
          <a:xfrm>
            <a:off x="404813" y="980728"/>
            <a:ext cx="2587625" cy="2487613"/>
          </a:xfrm>
          <a:prstGeom prst="wedgeEllipseCallout">
            <a:avLst>
              <a:gd name="adj1" fmla="val 58865"/>
              <a:gd name="adj2" fmla="val 2349"/>
            </a:avLst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0" name="Picture 6" descr="198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908720"/>
            <a:ext cx="2617012" cy="2627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矩形 26"/>
          <p:cNvSpPr/>
          <p:nvPr/>
        </p:nvSpPr>
        <p:spPr>
          <a:xfrm>
            <a:off x="3203848" y="2093843"/>
            <a:ext cx="2439715" cy="898990"/>
          </a:xfrm>
          <a:prstGeom prst="rect">
            <a:avLst/>
          </a:prstGeom>
          <a:solidFill>
            <a:srgbClr val="B300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企管</a:t>
            </a:r>
            <a:r>
              <a:rPr kumimoji="0"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</a:t>
            </a:r>
            <a:r>
              <a:rPr kumimoji="0" lang="en-US" altLang="zh-TW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a typeface="標楷體" panose="03000509000000000000" pitchFamily="65" charset="-120"/>
              </a:rPr>
              <a:t>4F</a:t>
            </a:r>
            <a:endParaRPr kumimoji="0" lang="zh-TW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24585" name="文字方塊 24"/>
          <p:cNvSpPr txBox="1">
            <a:spLocks noChangeArrowheads="1"/>
          </p:cNvSpPr>
          <p:nvPr/>
        </p:nvSpPr>
        <p:spPr bwMode="auto">
          <a:xfrm rot="-588751">
            <a:off x="3001880" y="1447741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2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BA</a:t>
            </a:r>
            <a:endParaRPr kumimoji="0" lang="zh-TW" altLang="en-US" sz="3200" b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4586" name="矩形 5"/>
          <p:cNvSpPr>
            <a:spLocks noChangeArrowheads="1"/>
          </p:cNvSpPr>
          <p:nvPr/>
        </p:nvSpPr>
        <p:spPr bwMode="auto">
          <a:xfrm>
            <a:off x="343181" y="212174"/>
            <a:ext cx="34471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企管系系館</a:t>
            </a:r>
            <a:endParaRPr lang="en-US" altLang="zh-TW" sz="4000" b="1" dirty="0">
              <a:solidFill>
                <a:srgbClr val="B3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305F-DC25-437A-A9AA-1D603952A2DC}" type="slidenum">
              <a:rPr lang="zh-TW" altLang="en-US" smtClean="0"/>
              <a:t>20</a:t>
            </a:fld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4907"/>
              </p:ext>
            </p:extLst>
          </p:nvPr>
        </p:nvGraphicFramePr>
        <p:xfrm>
          <a:off x="831273" y="1356266"/>
          <a:ext cx="7739149" cy="43049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88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4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8769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明新科技大學宿舍收費基準一覽表</a:t>
                      </a:r>
                      <a:endParaRPr lang="en-US" altLang="zh-TW" sz="28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2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宿舍名稱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房型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收費基準</a:t>
                      </a:r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含保證金</a:t>
                      </a:r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2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忠苑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男生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雅房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 </a:t>
                      </a:r>
                      <a:endParaRPr lang="zh-TW" altLang="en-US" sz="2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20,100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2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仁苑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男生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二人房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雅房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24,400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726057807"/>
                  </a:ext>
                </a:extLst>
              </a:tr>
              <a:tr h="499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愛苑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男生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雅房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20,100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愛苑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女生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雅房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20,100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2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體安樓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男女生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套房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27,600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D:\電視牆套版20171120\樹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9529" y="5000036"/>
            <a:ext cx="142633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電視牆套版20171120\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7328" y="4396588"/>
            <a:ext cx="1559873" cy="23762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13260" y="5762697"/>
            <a:ext cx="339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註：收費基準以當學年度公告為準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539552" y="0"/>
            <a:ext cx="6768752" cy="1353318"/>
            <a:chOff x="1520555" y="-103067"/>
            <a:chExt cx="6360584" cy="1431446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555" y="-103067"/>
              <a:ext cx="6360584" cy="1431446"/>
            </a:xfrm>
            <a:prstGeom prst="rect">
              <a:avLst/>
            </a:prstGeom>
          </p:spPr>
        </p:pic>
        <p:sp>
          <p:nvSpPr>
            <p:cNvPr id="9" name="Rectangle 2"/>
            <p:cNvSpPr txBox="1">
              <a:spLocks/>
            </p:cNvSpPr>
            <p:nvPr/>
          </p:nvSpPr>
          <p:spPr bwMode="gray">
            <a:xfrm>
              <a:off x="2725233" y="104689"/>
              <a:ext cx="4390461" cy="926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r>
                <a:rPr lang="zh-TW" altLang="en-US" sz="4000" kern="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宿舍及收費標準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J:\~各項招生(專班,四技,二技,轉學考)\投影片母片-網路下載\9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圖片 3" descr="DSC02983.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143500"/>
            <a:ext cx="29162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標題 6"/>
          <p:cNvSpPr>
            <a:spLocks noGrp="1"/>
          </p:cNvSpPr>
          <p:nvPr>
            <p:ph type="title"/>
          </p:nvPr>
        </p:nvSpPr>
        <p:spPr>
          <a:xfrm>
            <a:off x="2411413" y="274638"/>
            <a:ext cx="6275387" cy="850106"/>
          </a:xfrm>
        </p:spPr>
        <p:txBody>
          <a:bodyPr/>
          <a:lstStyle/>
          <a:p>
            <a:pPr eaLnBrk="1" hangingPunct="1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停車位及收費標準</a:t>
            </a:r>
            <a:endPara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13362"/>
              </p:ext>
            </p:extLst>
          </p:nvPr>
        </p:nvGraphicFramePr>
        <p:xfrm>
          <a:off x="2124075" y="1124744"/>
          <a:ext cx="6912421" cy="38164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16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6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7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4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車種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停車格</a:t>
                      </a:r>
                      <a:endParaRPr kumimoji="0" lang="en-US" altLang="zh-TW" sz="20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數量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申請方式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收費標準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  <a:endParaRPr kumimoji="0" 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</a:t>
                      </a:r>
                      <a:endParaRPr kumimoji="0" 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1,200</a:t>
                      </a: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每學期申請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每學期</a:t>
                      </a:r>
                      <a:r>
                        <a:rPr kumimoji="0" lang="en-US" alt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900</a:t>
                      </a: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每班不限停車數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機車</a:t>
                      </a:r>
                      <a:endParaRPr kumimoji="0" 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3,000</a:t>
                      </a: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每學期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200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元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不限停車數</a:t>
                      </a:r>
                      <a:endParaRPr kumimoji="0" 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4287" name="Picture 4" descr="http://www.must.edu.tw/images/demo/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4" descr="DSC078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157788"/>
            <a:ext cx="2916237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4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內容版面配置區 5" descr="0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92696"/>
            <a:ext cx="9144000" cy="6858000"/>
          </a:xfrm>
        </p:spPr>
      </p:pic>
      <p:sp>
        <p:nvSpPr>
          <p:cNvPr id="59394" name="標題 3"/>
          <p:cNvSpPr>
            <a:spLocks noGrp="1"/>
          </p:cNvSpPr>
          <p:nvPr>
            <p:ph type="title" idx="4294967295"/>
          </p:nvPr>
        </p:nvSpPr>
        <p:spPr>
          <a:xfrm>
            <a:off x="395288" y="836712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zh-TW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學年度明新企管系招生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學制及名額</a:t>
            </a:r>
            <a:r>
              <a:rPr lang="zh-TW" altLang="en-US" sz="36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6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" y="23045"/>
            <a:ext cx="2387784" cy="669651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47459"/>
              </p:ext>
            </p:extLst>
          </p:nvPr>
        </p:nvGraphicFramePr>
        <p:xfrm>
          <a:off x="467296" y="2060848"/>
          <a:ext cx="8137152" cy="4226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65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786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入學方式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786">
                <a:tc rowSpan="3"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碩士班</a:t>
                      </a: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rgbClr val="FFC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企業管理系管理碩士班  </a:t>
                      </a:r>
                      <a:r>
                        <a:rPr lang="en-US" altLang="zh-TW" sz="2400" b="1" kern="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</a:t>
                      </a:r>
                      <a:r>
                        <a:rPr lang="zh-TW" altLang="en-US" sz="2400" b="1" kern="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</a:t>
                      </a:r>
                      <a:endParaRPr lang="zh-TW" sz="2400" b="1" kern="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3626803"/>
                  </a:ext>
                </a:extLst>
              </a:tr>
              <a:tr h="4217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b="1" kern="100" dirty="0" smtClean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企業管理系管理碩士在職專班 </a:t>
                      </a:r>
                      <a:r>
                        <a:rPr lang="en-US" altLang="zh-TW" sz="2400" b="1" kern="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75</a:t>
                      </a:r>
                      <a:r>
                        <a:rPr lang="zh-TW" altLang="en-US" sz="2400" b="1" kern="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</a:t>
                      </a:r>
                      <a:endParaRPr lang="zh-TW" altLang="zh-TW" sz="2400" b="1" kern="100" dirty="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5560140"/>
                  </a:ext>
                </a:extLst>
              </a:tr>
              <a:tr h="421786">
                <a:tc vMerge="1"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200" b="1" kern="100" dirty="0" smtClean="0">
                        <a:solidFill>
                          <a:srgbClr val="FFC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企業管理系原住民管理碩士在職專班 </a:t>
                      </a:r>
                      <a:r>
                        <a:rPr lang="en-US" altLang="zh-TW" sz="2400" b="1" kern="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r>
                        <a:rPr lang="zh-TW" altLang="en-US" sz="2400" b="1" kern="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</a:t>
                      </a:r>
                      <a:endParaRPr lang="zh-TW" sz="2400" b="1" kern="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9319664"/>
                  </a:ext>
                </a:extLst>
              </a:tr>
              <a:tr h="424180">
                <a:tc rowSpan="3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四技</a:t>
                      </a:r>
                      <a:r>
                        <a:rPr lang="en-US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日間部</a:t>
                      </a:r>
                      <a:r>
                        <a:rPr lang="en-US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</a:t>
                      </a:r>
                      <a:r>
                        <a:rPr lang="zh-TW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</a:t>
                      </a:r>
                      <a:r>
                        <a:rPr lang="en-US" altLang="zh-TW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4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</a:t>
                      </a:r>
                      <a:r>
                        <a:rPr lang="zh-TW" altLang="en-US" sz="24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 </a:t>
                      </a:r>
                      <a:r>
                        <a:rPr 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sz="2200" b="1" kern="100" dirty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商管</a:t>
                      </a:r>
                      <a:r>
                        <a:rPr lang="en-US" altLang="zh-TW" sz="2200" b="1" kern="100" dirty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200" b="1" kern="100" dirty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外語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200" b="1" kern="100" dirty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</a:t>
                      </a:r>
                      <a:r>
                        <a:rPr lang="zh-TW" alt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旅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200" b="1" kern="100" dirty="0">
                        <a:solidFill>
                          <a:srgbClr val="FFC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</a:t>
                      </a:r>
                      <a:r>
                        <a:rPr lang="zh-TW" alt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</a:t>
                      </a:r>
                      <a:r>
                        <a:rPr lang="zh-TW" altLang="en-US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審</a:t>
                      </a:r>
                      <a:r>
                        <a:rPr lang="en-US" altLang="zh-TW" sz="22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400" b="1" kern="100" baseline="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4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商業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sz="2200" b="1" kern="100" dirty="0">
                        <a:solidFill>
                          <a:srgbClr val="FFC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聯合登記分發</a:t>
                      </a:r>
                      <a:r>
                        <a:rPr lang="en-US" altLang="zh-TW" sz="2400" b="1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4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</a:t>
                      </a:r>
                      <a:r>
                        <a:rPr lang="zh-TW" altLang="en-US" sz="24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 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商管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、外語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、餐旅</a:t>
                      </a:r>
                      <a:r>
                        <a:rPr lang="en-US" altLang="zh-TW" sz="2200" b="1" kern="100" dirty="0" smtClean="0">
                          <a:solidFill>
                            <a:srgbClr val="FFC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3)</a:t>
                      </a:r>
                      <a:endParaRPr lang="zh-TW" altLang="zh-TW" sz="2200" b="1" kern="100" dirty="0" smtClean="0">
                        <a:solidFill>
                          <a:srgbClr val="FFC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1943796"/>
                  </a:ext>
                </a:extLst>
              </a:tr>
              <a:tr h="438417"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四技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進修部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平日班</a:t>
                      </a:r>
                      <a:r>
                        <a:rPr lang="en-US" altLang="zh-TW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假日班  </a:t>
                      </a:r>
                      <a:r>
                        <a:rPr lang="zh-TW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獨</a:t>
                      </a: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</a:t>
                      </a: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免筆試</a:t>
                      </a: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r>
                        <a:rPr lang="en-US" sz="2400" b="1" kern="100" dirty="0" smtClean="0">
                          <a:solidFill>
                            <a:schemeClr val="accent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400" b="1" kern="100" dirty="0" smtClean="0">
                          <a:solidFill>
                            <a:schemeClr val="accent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051"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二技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進修部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平日班</a:t>
                      </a:r>
                      <a:r>
                        <a:rPr lang="en-US" altLang="zh-TW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假日班  </a:t>
                      </a:r>
                      <a:r>
                        <a:rPr lang="zh-TW" sz="2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獨</a:t>
                      </a: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</a:t>
                      </a: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免筆試</a:t>
                      </a: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r>
                        <a:rPr lang="en-US" sz="2400" b="1" kern="100" dirty="0" smtClean="0">
                          <a:solidFill>
                            <a:schemeClr val="accent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2400" b="1" kern="100" smtClean="0">
                          <a:solidFill>
                            <a:schemeClr val="accent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lang="zh-TW" altLang="zh-TW" sz="24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6168526" y="1619518"/>
            <a:ext cx="297547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招生名額以簡章公告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80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545760" y="1700808"/>
          <a:ext cx="8261489" cy="48965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58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22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招生管道</a:t>
                      </a:r>
                      <a:endParaRPr lang="zh-TW" altLang="en-US" sz="20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25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報名日期及方式</a:t>
                      </a:r>
                      <a:endParaRPr lang="zh-TW" altLang="en-US" sz="20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25" marB="0" anchor="ctr"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9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32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技優甄審入學</a:t>
                      </a:r>
                      <a:endParaRPr lang="zh-TW" sz="3200" b="1" kern="100" dirty="0">
                        <a:solidFill>
                          <a:srgbClr val="1A2FFA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spc="-50" dirty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0" spc="-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TW" sz="1800" b="1" kern="0" spc="-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/2~5/9</a:t>
                      </a:r>
                      <a:r>
                        <a:rPr lang="zh-TW" alt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zh-TW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考生</a:t>
                      </a:r>
                      <a:r>
                        <a:rPr lang="zh-TW" sz="1800" b="1" kern="0" spc="-50" dirty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上網登錄報名資格</a:t>
                      </a:r>
                      <a:endParaRPr lang="en-US" altLang="zh-TW" sz="1800" b="1" kern="0" spc="-50" dirty="0">
                        <a:solidFill>
                          <a:srgbClr val="1A2FFA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0" spc="-50" dirty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0" spc="-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5/22~5/26</a:t>
                      </a:r>
                      <a:r>
                        <a:rPr 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網路</a:t>
                      </a:r>
                      <a:r>
                        <a:rPr lang="zh-TW" sz="1800" b="1" kern="0" spc="-50" dirty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</a:t>
                      </a:r>
                      <a:endParaRPr lang="zh-TW" sz="1800" b="1" kern="100" dirty="0">
                        <a:solidFill>
                          <a:srgbClr val="1A2FFA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spc="-50" dirty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0" spc="-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6/7</a:t>
                      </a:r>
                      <a:r>
                        <a:rPr lang="en-US" altLang="zh-TW" sz="1800" b="1" kern="0" spc="-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~6/</a:t>
                      </a:r>
                      <a:r>
                        <a:rPr lang="en-US" altLang="zh-CN" sz="1800" b="1" kern="0" spc="-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    </a:t>
                      </a:r>
                      <a:r>
                        <a:rPr lang="zh-TW" alt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網路上傳</a:t>
                      </a:r>
                      <a:r>
                        <a:rPr lang="en-US" altLang="zh-TW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或勾選</a:t>
                      </a:r>
                      <a:r>
                        <a:rPr lang="en-US" altLang="zh-TW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學習歷程備審資料</a:t>
                      </a:r>
                      <a:endParaRPr lang="en-US" altLang="zh-TW" sz="1800" b="1" kern="0" spc="-50" dirty="0" smtClean="0">
                        <a:solidFill>
                          <a:srgbClr val="1A2FFA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0" spc="-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6/29            </a:t>
                      </a:r>
                      <a:r>
                        <a:rPr lang="zh-TW" alt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公告甄審結果</a:t>
                      </a:r>
                      <a:r>
                        <a:rPr lang="en-US" altLang="zh-TW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kern="0" spc="-50" dirty="0" smtClean="0">
                          <a:solidFill>
                            <a:srgbClr val="1A2FF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正取生及備取生名單）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1576674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3200" b="1" kern="0" spc="-50" dirty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甄選入學</a:t>
                      </a:r>
                      <a:endParaRPr lang="zh-TW" sz="3200" b="1" kern="100" dirty="0">
                        <a:solidFill>
                          <a:srgbClr val="B30066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4/20~5/3   </a:t>
                      </a:r>
                      <a:r>
                        <a:rPr lang="zh-TW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考生</a:t>
                      </a:r>
                      <a:r>
                        <a:rPr lang="zh-TW" altLang="zh-TW" sz="1800" b="1" kern="1200" dirty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上網登錄報名資格</a:t>
                      </a:r>
                    </a:p>
                    <a:p>
                      <a:pPr algn="l"/>
                      <a:r>
                        <a:rPr lang="en-US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5/19~5/25 </a:t>
                      </a:r>
                      <a:r>
                        <a:rPr lang="zh-TW" altLang="en-US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</a:t>
                      </a:r>
                      <a:r>
                        <a:rPr lang="zh-TW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階</a:t>
                      </a:r>
                      <a:r>
                        <a:rPr lang="zh-TW" altLang="en-US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段</a:t>
                      </a:r>
                      <a:r>
                        <a:rPr lang="zh-TW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</a:t>
                      </a:r>
                    </a:p>
                    <a:p>
                      <a:pPr algn="l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6/8~6/15   </a:t>
                      </a:r>
                      <a:r>
                        <a:rPr lang="zh-TW" altLang="en-US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</a:t>
                      </a:r>
                      <a:r>
                        <a:rPr lang="zh-TW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階</a:t>
                      </a:r>
                      <a:r>
                        <a:rPr lang="zh-TW" altLang="zh-TW" sz="1800" b="1" kern="1200" dirty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報名繳費</a:t>
                      </a:r>
                      <a:r>
                        <a:rPr lang="zh-TW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lang="zh-TW" altLang="en-US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網路上傳</a:t>
                      </a:r>
                      <a:r>
                        <a:rPr lang="en-US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或勾選</a:t>
                      </a:r>
                      <a:r>
                        <a:rPr lang="en-US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l"/>
                      <a:r>
                        <a:rPr lang="en-US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zh-TW" altLang="en-US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學習歷程備審資料</a:t>
                      </a:r>
                      <a:endParaRPr lang="en-US" altLang="zh-TW" sz="1800" b="1" kern="1200" dirty="0" smtClean="0">
                        <a:solidFill>
                          <a:srgbClr val="B30066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7/1(</a:t>
                      </a:r>
                      <a:r>
                        <a:rPr lang="zh-TW" alt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TW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zh-TW" altLang="en-US" sz="1800" b="1" kern="1200" dirty="0" smtClean="0">
                          <a:solidFill>
                            <a:srgbClr val="B3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★明新科大甄試日期</a:t>
                      </a:r>
                      <a:endParaRPr lang="en-US" altLang="zh-TW" sz="1800" b="1" kern="1200" dirty="0" smtClean="0">
                        <a:solidFill>
                          <a:srgbClr val="B30066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3200" b="1" kern="0" spc="-5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聯合登記分發</a:t>
                      </a:r>
                      <a:endParaRPr lang="zh-TW" sz="3200" b="1" kern="1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5/8~5/12   </a:t>
                      </a:r>
                      <a:r>
                        <a:rPr lang="zh-TW" altLang="zh-TW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集體</a:t>
                      </a:r>
                      <a:r>
                        <a:rPr lang="zh-TW" altLang="zh-TW" sz="1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資格審查登錄</a:t>
                      </a:r>
                    </a:p>
                    <a:p>
                      <a:pPr algn="l"/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5/18~6/7   </a:t>
                      </a:r>
                      <a:r>
                        <a:rPr lang="zh-TW" altLang="zh-TW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個別</a:t>
                      </a:r>
                      <a:r>
                        <a:rPr lang="zh-TW" altLang="zh-TW" sz="1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資格審查登錄</a:t>
                      </a:r>
                    </a:p>
                    <a:p>
                      <a:pPr algn="l"/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7/18~7/20 </a:t>
                      </a:r>
                      <a:r>
                        <a:rPr lang="zh-TW" altLang="zh-TW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集體</a:t>
                      </a:r>
                      <a:r>
                        <a:rPr lang="zh-TW" altLang="zh-TW" sz="1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繳費及繳費狀態查詢</a:t>
                      </a:r>
                    </a:p>
                    <a:p>
                      <a:pPr algn="l"/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7/21~7/26 </a:t>
                      </a:r>
                      <a:r>
                        <a:rPr lang="zh-TW" altLang="zh-TW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個別</a:t>
                      </a:r>
                      <a:r>
                        <a:rPr lang="zh-TW" altLang="zh-TW" sz="1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繳費及繳費狀態</a:t>
                      </a:r>
                      <a:r>
                        <a:rPr lang="zh-TW" altLang="zh-TW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查詢</a:t>
                      </a:r>
                      <a:endParaRPr lang="en-US" altLang="zh-TW" sz="1800" b="1" kern="1200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altLang="zh-TW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8/1~8/4     </a:t>
                      </a:r>
                      <a:r>
                        <a:rPr lang="zh-TW" altLang="en-US" sz="1800" b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網路選填登記志願</a:t>
                      </a:r>
                      <a:endParaRPr lang="en-US" altLang="zh-TW" sz="1800" b="1" kern="1200" baseline="0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altLang="zh-TW" sz="1800" b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8/10   </a:t>
                      </a:r>
                      <a:r>
                        <a:rPr lang="en-US" altLang="zh-TW" sz="1800" b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zh-TW" altLang="en-US" sz="1800" b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錄取公告及分發結果查詢</a:t>
                      </a:r>
                      <a:endParaRPr lang="en-US" altLang="zh-TW" sz="1800" b="1" kern="1200" baseline="0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728222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305F-DC25-437A-A9AA-1D603952A2DC}" type="slidenum">
              <a:rPr lang="zh-TW" altLang="en-US" smtClean="0"/>
              <a:t>23</a:t>
            </a:fld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237581" y="532162"/>
            <a:ext cx="8934993" cy="989215"/>
            <a:chOff x="878059" y="789368"/>
            <a:chExt cx="7353760" cy="1431446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646" y="789368"/>
              <a:ext cx="6360584" cy="1431446"/>
            </a:xfrm>
            <a:prstGeom prst="rect">
              <a:avLst/>
            </a:prstGeom>
          </p:spPr>
        </p:pic>
        <p:sp>
          <p:nvSpPr>
            <p:cNvPr id="13" name="Rectangle 2"/>
            <p:cNvSpPr txBox="1">
              <a:spLocks/>
            </p:cNvSpPr>
            <p:nvPr/>
          </p:nvSpPr>
          <p:spPr bwMode="gray">
            <a:xfrm>
              <a:off x="878059" y="789368"/>
              <a:ext cx="7353760" cy="926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altLang="zh-TW" sz="3000" kern="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112</a:t>
              </a:r>
              <a:r>
                <a:rPr lang="zh-TW" altLang="en-US" sz="3000" kern="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學年</a:t>
              </a:r>
              <a:r>
                <a:rPr lang="zh-TW" altLang="en-US" sz="3000" kern="0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度四技日間部重要招生日程表</a:t>
              </a: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6732240" y="888986"/>
            <a:ext cx="1951155" cy="73865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endParaRPr lang="en-US" altLang="zh-TW" sz="1400" dirty="0" smtClean="0"/>
          </a:p>
          <a:p>
            <a:endParaRPr lang="en-US" altLang="zh-TW" sz="1400" dirty="0" smtClean="0"/>
          </a:p>
          <a:p>
            <a:r>
              <a:rPr lang="en-US" altLang="zh-TW" sz="1400" dirty="0" smtClean="0"/>
              <a:t>※</a:t>
            </a:r>
            <a:r>
              <a:rPr lang="zh-TW" altLang="en-US" sz="1400" dirty="0"/>
              <a:t>日期以公告簡章為主</a:t>
            </a:r>
          </a:p>
        </p:txBody>
      </p:sp>
    </p:spTree>
    <p:extLst>
      <p:ext uri="{BB962C8B-B14F-4D97-AF65-F5344CB8AC3E}">
        <p14:creationId xmlns:p14="http://schemas.microsoft.com/office/powerpoint/2010/main" val="37393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305F-DC25-437A-A9AA-1D603952A2DC}" type="slidenum">
              <a:rPr lang="zh-TW" altLang="en-US" smtClean="0"/>
              <a:t>24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398273" y="6580308"/>
            <a:ext cx="3300883" cy="26160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zh-TW" altLang="zh-TW" sz="11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1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11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獎助學金資格要求皆以相關單位實際公告為主。</a:t>
            </a:r>
            <a:endParaRPr lang="zh-TW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3057"/>
          <a:stretch/>
        </p:blipFill>
        <p:spPr>
          <a:xfrm>
            <a:off x="0" y="1"/>
            <a:ext cx="4979949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494" y="3429000"/>
            <a:ext cx="3960440" cy="1135958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 bwMode="gray">
          <a:xfrm>
            <a:off x="4992771" y="2420888"/>
            <a:ext cx="411188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zh-TW" altLang="en-US" sz="36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新生</a:t>
            </a:r>
            <a:r>
              <a:rPr lang="zh-TW" altLang="en-US" sz="3600" kern="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入學</a:t>
            </a:r>
            <a:endParaRPr lang="en-US" altLang="zh-TW" sz="3600" kern="0" spc="6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ctr"/>
            <a:r>
              <a:rPr lang="zh-TW" altLang="en-US" sz="3600" kern="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勵</a:t>
            </a:r>
            <a:r>
              <a:rPr lang="zh-TW" altLang="en-US" sz="36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學獎助學金</a:t>
            </a:r>
            <a:endParaRPr lang="en-US" altLang="zh-TW" sz="3600" kern="0" spc="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ctr"/>
            <a:r>
              <a:rPr lang="en-US" altLang="zh-TW" sz="2400" kern="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(112</a:t>
            </a:r>
            <a:r>
              <a:rPr lang="zh-TW" altLang="zh-TW" sz="2400" kern="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學年</a:t>
            </a:r>
            <a:r>
              <a:rPr lang="zh-TW" altLang="zh-TW" sz="24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度適用</a:t>
            </a:r>
            <a:r>
              <a:rPr lang="en-US" altLang="zh-TW" sz="24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zh-TW" altLang="zh-TW" sz="2400" kern="0" spc="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2055"/>
          <a:stretch/>
        </p:blipFill>
        <p:spPr>
          <a:xfrm>
            <a:off x="1691680" y="0"/>
            <a:ext cx="4834760" cy="68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6063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73" y="769415"/>
            <a:ext cx="91440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0" y="5949950"/>
            <a:ext cx="9144000" cy="908050"/>
          </a:xfrm>
          <a:prstGeom prst="rect">
            <a:avLst/>
          </a:prstGeom>
          <a:solidFill>
            <a:srgbClr val="B3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36" tIns="144018" rIns="288036" bIns="144018" anchor="ctr"/>
          <a:lstStyle/>
          <a:p>
            <a:pPr>
              <a:defRPr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                    企   業   管   理   系</a:t>
            </a:r>
            <a:r>
              <a:rPr lang="en-US" altLang="zh-TW" sz="2800" dirty="0"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>
              <a:defRPr/>
            </a:pPr>
            <a:r>
              <a:rPr lang="en-US" altLang="zh-TW" sz="2800" dirty="0"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en-US" altLang="zh-TW" dirty="0">
                <a:latin typeface="Arial" pitchFamily="34" charset="0"/>
                <a:cs typeface="Arial" pitchFamily="34" charset="0"/>
              </a:rPr>
              <a:t>Department of Business Administration</a:t>
            </a:r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551" y="6049697"/>
            <a:ext cx="27494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chemeClr val="bg1">
                    <a:alpha val="21000"/>
                  </a:schemeClr>
                </a:solidFill>
                <a:latin typeface="標楷體" pitchFamily="65" charset="-120"/>
                <a:ea typeface="標楷體" pitchFamily="65" charset="-120"/>
              </a:rPr>
              <a:t>務實</a:t>
            </a:r>
            <a:r>
              <a:rPr lang="en-US" altLang="zh-TW" sz="4000" b="1" dirty="0">
                <a:solidFill>
                  <a:schemeClr val="bg1">
                    <a:alpha val="21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4000" b="1" dirty="0">
                <a:solidFill>
                  <a:schemeClr val="bg1">
                    <a:alpha val="21000"/>
                  </a:schemeClr>
                </a:solidFill>
                <a:latin typeface="標楷體" pitchFamily="65" charset="-120"/>
                <a:ea typeface="標楷體" pitchFamily="65" charset="-120"/>
              </a:rPr>
              <a:t>進步</a:t>
            </a:r>
          </a:p>
        </p:txBody>
      </p:sp>
      <p:sp>
        <p:nvSpPr>
          <p:cNvPr id="65542" name="文字方塊 11"/>
          <p:cNvSpPr txBox="1">
            <a:spLocks noChangeArrowheads="1"/>
          </p:cNvSpPr>
          <p:nvPr/>
        </p:nvSpPr>
        <p:spPr bwMode="auto">
          <a:xfrm>
            <a:off x="323850" y="60991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務實</a:t>
            </a:r>
            <a:r>
              <a:rPr lang="en-US" altLang="zh-TW" sz="4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進步</a:t>
            </a:r>
          </a:p>
        </p:txBody>
      </p:sp>
      <p:sp>
        <p:nvSpPr>
          <p:cNvPr id="3" name="文字方塊 2"/>
          <p:cNvSpPr txBox="1"/>
          <p:nvPr/>
        </p:nvSpPr>
        <p:spPr>
          <a:xfrm rot="624831">
            <a:off x="930443" y="1753738"/>
            <a:ext cx="1512168" cy="132343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rgbClr val="B30066"/>
                </a:solidFill>
                <a:ea typeface="標楷體" pitchFamily="65" charset="-120"/>
              </a:rPr>
              <a:t>明</a:t>
            </a:r>
            <a:endParaRPr lang="zh-TW" altLang="en-US" sz="8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380929" y="1574175"/>
            <a:ext cx="1512168" cy="13234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 smtClean="0">
                <a:solidFill>
                  <a:srgbClr val="B30066"/>
                </a:solidFill>
                <a:ea typeface="標楷體" pitchFamily="65" charset="-120"/>
              </a:rPr>
              <a:t>新</a:t>
            </a:r>
            <a:endParaRPr lang="zh-TW" altLang="en-US" sz="8000" dirty="0"/>
          </a:p>
        </p:txBody>
      </p:sp>
      <p:sp>
        <p:nvSpPr>
          <p:cNvPr id="12" name="文字方塊 11"/>
          <p:cNvSpPr txBox="1"/>
          <p:nvPr/>
        </p:nvSpPr>
        <p:spPr>
          <a:xfrm rot="314753">
            <a:off x="3817372" y="1813147"/>
            <a:ext cx="1512168" cy="132343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 smtClean="0">
                <a:solidFill>
                  <a:srgbClr val="B30066"/>
                </a:solidFill>
                <a:ea typeface="標楷體" pitchFamily="65" charset="-120"/>
              </a:rPr>
              <a:t>企</a:t>
            </a:r>
            <a:endParaRPr lang="zh-TW" altLang="en-US" sz="8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053679" y="1449464"/>
            <a:ext cx="1512168" cy="132343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 smtClean="0">
                <a:solidFill>
                  <a:srgbClr val="B30066"/>
                </a:solidFill>
                <a:ea typeface="標楷體" pitchFamily="65" charset="-120"/>
              </a:rPr>
              <a:t>管</a:t>
            </a:r>
            <a:endParaRPr lang="zh-TW" altLang="en-US" sz="8000" dirty="0"/>
          </a:p>
        </p:txBody>
      </p:sp>
      <p:sp>
        <p:nvSpPr>
          <p:cNvPr id="14" name="文字方塊 13"/>
          <p:cNvSpPr txBox="1"/>
          <p:nvPr/>
        </p:nvSpPr>
        <p:spPr>
          <a:xfrm rot="20924594">
            <a:off x="6494781" y="1658206"/>
            <a:ext cx="1512168" cy="132343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 smtClean="0">
                <a:solidFill>
                  <a:srgbClr val="B30066"/>
                </a:solidFill>
                <a:ea typeface="標楷體" pitchFamily="65" charset="-120"/>
              </a:rPr>
              <a:t>系</a:t>
            </a:r>
            <a:endParaRPr lang="zh-TW" altLang="en-US" sz="8000" dirty="0"/>
          </a:p>
        </p:txBody>
      </p:sp>
      <p:sp>
        <p:nvSpPr>
          <p:cNvPr id="4" name="波浪 3"/>
          <p:cNvSpPr/>
          <p:nvPr/>
        </p:nvSpPr>
        <p:spPr>
          <a:xfrm>
            <a:off x="2483768" y="3789040"/>
            <a:ext cx="4464496" cy="1502779"/>
          </a:xfrm>
          <a:prstGeom prst="wav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TW" sz="6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kumimoji="0" lang="zh-TW" altLang="en-US" sz="5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歡迎您</a:t>
            </a:r>
            <a:r>
              <a:rPr kumimoji="0" lang="en-US" altLang="zh-TW" sz="6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~</a:t>
            </a:r>
            <a:endParaRPr kumimoji="0" lang="en-US" altLang="zh-TW" sz="6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  <p:bldP spid="1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5497" r="6573" b="5497"/>
          <a:stretch/>
        </p:blipFill>
        <p:spPr>
          <a:xfrm rot="268314">
            <a:off x="4073730" y="5397448"/>
            <a:ext cx="1342419" cy="1375692"/>
          </a:xfrm>
          <a:prstGeom prst="rect">
            <a:avLst/>
          </a:prstGeom>
        </p:spPr>
      </p:pic>
      <p:pic>
        <p:nvPicPr>
          <p:cNvPr id="33" name="圖片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83" y="1400533"/>
            <a:ext cx="1296434" cy="129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4996"/>
          <a:stretch/>
        </p:blipFill>
        <p:spPr>
          <a:xfrm>
            <a:off x="4813699" y="174506"/>
            <a:ext cx="1231256" cy="1319604"/>
          </a:xfrm>
          <a:prstGeom prst="rect">
            <a:avLst/>
          </a:prstGeom>
        </p:spPr>
      </p:pic>
      <p:cxnSp>
        <p:nvCxnSpPr>
          <p:cNvPr id="13" name="淘宝网Chenying0907出品 12"/>
          <p:cNvCxnSpPr/>
          <p:nvPr/>
        </p:nvCxnSpPr>
        <p:spPr>
          <a:xfrm>
            <a:off x="1062524" y="1323314"/>
            <a:ext cx="7234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淘宝网Chenying0907出品标注 13"/>
          <p:cNvSpPr/>
          <p:nvPr/>
        </p:nvSpPr>
        <p:spPr>
          <a:xfrm>
            <a:off x="8181567" y="1059723"/>
            <a:ext cx="331845" cy="222336"/>
          </a:xfrm>
          <a:prstGeom prst="wedgeRectCallout">
            <a:avLst/>
          </a:prstGeom>
          <a:solidFill>
            <a:srgbClr val="FF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99">
              <a:latin typeface="Impact MT Std" pitchFamily="34" charset="0"/>
            </a:endParaRPr>
          </a:p>
        </p:txBody>
      </p:sp>
      <p:sp>
        <p:nvSpPr>
          <p:cNvPr id="18" name="淘宝网Chenying0907出品 5"/>
          <p:cNvSpPr>
            <a:spLocks/>
          </p:cNvSpPr>
          <p:nvPr/>
        </p:nvSpPr>
        <p:spPr bwMode="auto">
          <a:xfrm>
            <a:off x="6151582" y="3795564"/>
            <a:ext cx="3070632" cy="85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 charset="0"/>
              </a:rPr>
              <a:t> </a:t>
            </a:r>
            <a:r>
              <a:rPr lang="en-US" altLang="zh-TW" sz="2100" b="1" u="sng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en-US" sz="2100" b="1" u="sng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位</a:t>
            </a:r>
            <a:r>
              <a:rPr lang="zh-TW" altLang="en-US" sz="21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專任</a:t>
            </a:r>
            <a:r>
              <a:rPr lang="zh-TW" altLang="en-US" sz="21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</a:t>
            </a:r>
            <a:endParaRPr lang="en-US" altLang="zh-TW" sz="2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zh-TW" sz="2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100" b="1" u="sng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100" b="1" u="sng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名</a:t>
            </a:r>
            <a:r>
              <a:rPr lang="zh-TW" altLang="en-US" sz="21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行政人員</a:t>
            </a:r>
            <a:r>
              <a:rPr lang="en-US" altLang="zh-TW" sz="21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Lato Light" charset="0"/>
            </a:endParaRPr>
          </a:p>
        </p:txBody>
      </p:sp>
      <p:sp>
        <p:nvSpPr>
          <p:cNvPr id="19" name="淘宝网Chenying0907出品 18"/>
          <p:cNvSpPr/>
          <p:nvPr/>
        </p:nvSpPr>
        <p:spPr>
          <a:xfrm>
            <a:off x="6337423" y="2985680"/>
            <a:ext cx="2884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2428"/>
            <a:r>
              <a:rPr lang="zh-TW" altLang="en-US" sz="40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  <a:sym typeface="Bebas Neue" charset="0"/>
              </a:rPr>
              <a:t>我們的團隊</a:t>
            </a:r>
            <a:endParaRPr lang="en-US" altLang="zh-CN" sz="4000" b="1" dirty="0">
              <a:solidFill>
                <a:srgbClr val="B3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  <a:sym typeface="Bebas Neue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CCF97-6B85-4A54-A4CB-1CFD4DCFC6B9}" type="slidenum">
              <a:rPr lang="zh-TW" altLang="en-US" smtClean="0"/>
              <a:t>3</a:t>
            </a:fld>
            <a:endParaRPr lang="zh-TW" altLang="en-US"/>
          </a:p>
        </p:txBody>
      </p:sp>
      <p:grpSp>
        <p:nvGrpSpPr>
          <p:cNvPr id="8" name="淘宝网Chenying0907出品 7"/>
          <p:cNvGrpSpPr/>
          <p:nvPr/>
        </p:nvGrpSpPr>
        <p:grpSpPr>
          <a:xfrm>
            <a:off x="414621" y="1354851"/>
            <a:ext cx="453151" cy="161976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9">
                <a:solidFill>
                  <a:schemeClr val="tx1"/>
                </a:solidFill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FFB8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9">
                <a:solidFill>
                  <a:schemeClr val="tx1"/>
                </a:solidFill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FFB8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9">
                <a:solidFill>
                  <a:schemeClr val="tx1"/>
                </a:solidFill>
              </a:endParaRPr>
            </a:p>
          </p:txBody>
        </p:sp>
      </p:grp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t="2263" r="27451" b="18884"/>
          <a:stretch/>
        </p:blipFill>
        <p:spPr>
          <a:xfrm rot="5200076">
            <a:off x="367756" y="1605860"/>
            <a:ext cx="1415210" cy="1332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1716" r="6237" b="37690"/>
          <a:stretch/>
        </p:blipFill>
        <p:spPr>
          <a:xfrm rot="242964">
            <a:off x="3721840" y="128936"/>
            <a:ext cx="1180423" cy="136800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9" t="30363" r="25546" b="43027"/>
          <a:stretch/>
        </p:blipFill>
        <p:spPr>
          <a:xfrm rot="21132131">
            <a:off x="2775692" y="1343781"/>
            <a:ext cx="1166408" cy="140400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4" t="40049" r="28813" b="34297"/>
          <a:stretch/>
        </p:blipFill>
        <p:spPr>
          <a:xfrm rot="20979515">
            <a:off x="310554" y="2705499"/>
            <a:ext cx="1459106" cy="1332000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21416" r="50000" b="48770"/>
          <a:stretch/>
        </p:blipFill>
        <p:spPr>
          <a:xfrm rot="530150">
            <a:off x="1475600" y="2701346"/>
            <a:ext cx="1383684" cy="1368000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6571" r="40391" b="22319"/>
          <a:stretch/>
        </p:blipFill>
        <p:spPr>
          <a:xfrm rot="21427769">
            <a:off x="2542497" y="5351283"/>
            <a:ext cx="1552678" cy="143034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6482" b="26365"/>
          <a:stretch/>
        </p:blipFill>
        <p:spPr>
          <a:xfrm rot="447726">
            <a:off x="1520691" y="5311383"/>
            <a:ext cx="1296591" cy="14276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6" r="30878" b="29236"/>
          <a:stretch/>
        </p:blipFill>
        <p:spPr>
          <a:xfrm rot="184305">
            <a:off x="1524540" y="231675"/>
            <a:ext cx="1252800" cy="1328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686">
            <a:off x="5001323" y="3880243"/>
            <a:ext cx="1152000" cy="15333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3845" b="16801"/>
          <a:stretch/>
        </p:blipFill>
        <p:spPr>
          <a:xfrm rot="569227">
            <a:off x="1641980" y="1435381"/>
            <a:ext cx="1264846" cy="137433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0" t="44800" r="17258" b="10399"/>
          <a:stretch/>
        </p:blipFill>
        <p:spPr>
          <a:xfrm rot="21254907">
            <a:off x="2688360" y="2669500"/>
            <a:ext cx="1278093" cy="1404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705">
            <a:off x="316552" y="335729"/>
            <a:ext cx="1332764" cy="1250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14330" r="32633" b="25292"/>
          <a:stretch/>
        </p:blipFill>
        <p:spPr>
          <a:xfrm rot="375507">
            <a:off x="3754931" y="3996681"/>
            <a:ext cx="1374607" cy="139369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9"/>
          <a:srcRect l="3949" r="2592"/>
          <a:stretch/>
        </p:blipFill>
        <p:spPr>
          <a:xfrm>
            <a:off x="1522483" y="4007663"/>
            <a:ext cx="1297944" cy="1380952"/>
          </a:xfrm>
          <a:prstGeom prst="rect">
            <a:avLst/>
          </a:prstGeom>
        </p:spPr>
      </p:pic>
      <p:pic>
        <p:nvPicPr>
          <p:cNvPr id="30" name="圖片 29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t="8965" r="21610"/>
          <a:stretch/>
        </p:blipFill>
        <p:spPr bwMode="auto">
          <a:xfrm>
            <a:off x="4926525" y="1430301"/>
            <a:ext cx="1098693" cy="136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24852" b="10611"/>
          <a:stretch/>
        </p:blipFill>
        <p:spPr>
          <a:xfrm rot="21346149">
            <a:off x="2704108" y="164936"/>
            <a:ext cx="1109352" cy="1296000"/>
          </a:xfrm>
          <a:prstGeom prst="rect">
            <a:avLst/>
          </a:prstGeom>
        </p:spPr>
      </p:pic>
      <p:pic>
        <p:nvPicPr>
          <p:cNvPr id="36" name="圖片 35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22" y="3995398"/>
            <a:ext cx="1066041" cy="137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9955" r="1948"/>
          <a:stretch/>
        </p:blipFill>
        <p:spPr>
          <a:xfrm rot="401420">
            <a:off x="365282" y="3955928"/>
            <a:ext cx="1203857" cy="1440000"/>
          </a:xfrm>
          <a:prstGeom prst="rect">
            <a:avLst/>
          </a:prstGeom>
        </p:spPr>
      </p:pic>
      <p:pic>
        <p:nvPicPr>
          <p:cNvPr id="32" name="圖片 31"/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10779" r="20513" b="1349"/>
          <a:stretch/>
        </p:blipFill>
        <p:spPr bwMode="auto">
          <a:xfrm rot="21341831">
            <a:off x="4934573" y="2663894"/>
            <a:ext cx="1226089" cy="1373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23271" r="35683" b="38365"/>
          <a:stretch/>
        </p:blipFill>
        <p:spPr>
          <a:xfrm rot="310612">
            <a:off x="3829212" y="2590037"/>
            <a:ext cx="1278307" cy="14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/>
          </p:nvPr>
        </p:nvGraphicFramePr>
        <p:xfrm>
          <a:off x="-2124744" y="52220"/>
          <a:ext cx="11233248" cy="2944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/>
          <p:cNvGraphicFramePr/>
          <p:nvPr>
            <p:extLst/>
          </p:nvPr>
        </p:nvGraphicFramePr>
        <p:xfrm>
          <a:off x="-1116632" y="1950775"/>
          <a:ext cx="10153128" cy="21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資料庫圖表 3"/>
          <p:cNvGraphicFramePr/>
          <p:nvPr>
            <p:extLst/>
          </p:nvPr>
        </p:nvGraphicFramePr>
        <p:xfrm>
          <a:off x="4957114" y="3748142"/>
          <a:ext cx="3927796" cy="3280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4687111" y="6574948"/>
            <a:ext cx="4467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b="0" i="0" u="none" strike="noStrike" kern="1200" cap="none" spc="0" normalizeH="0" baseline="0" noProof="0" dirty="0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培育「跨域合作、務實創新、全人學習」之企業管理專業</a:t>
            </a:r>
            <a:r>
              <a:rPr kumimoji="1" lang="zh-TW" altLang="en-US" sz="1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人才</a:t>
            </a:r>
            <a:r>
              <a:rPr kumimoji="1" lang="zh-TW" altLang="en-US" sz="1200" b="0" i="0" u="none" strike="noStrike" kern="1200" cap="none" spc="0" normalizeH="0" baseline="0" noProof="0" dirty="0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en-US" sz="12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80043" y="4003842"/>
          <a:ext cx="5328592" cy="2563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412945" y="6581001"/>
            <a:ext cx="4995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培育產業所需的基礎管理人才，支援區域產業發展。</a:t>
            </a:r>
          </a:p>
        </p:txBody>
      </p:sp>
    </p:spTree>
    <p:extLst>
      <p:ext uri="{BB962C8B-B14F-4D97-AF65-F5344CB8AC3E}">
        <p14:creationId xmlns:p14="http://schemas.microsoft.com/office/powerpoint/2010/main" val="402868431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淘宝网Chenying0907出品 40"/>
          <p:cNvSpPr txBox="1"/>
          <p:nvPr/>
        </p:nvSpPr>
        <p:spPr>
          <a:xfrm>
            <a:off x="4210438" y="2972416"/>
            <a:ext cx="2629224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发展前景</a:t>
            </a:r>
          </a:p>
        </p:txBody>
      </p:sp>
      <p:sp>
        <p:nvSpPr>
          <p:cNvPr id="28" name="淘宝网Chenying0907出品 27"/>
          <p:cNvSpPr/>
          <p:nvPr/>
        </p:nvSpPr>
        <p:spPr>
          <a:xfrm>
            <a:off x="3790528" y="3020437"/>
            <a:ext cx="421946" cy="4219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9">
              <a:solidFill>
                <a:srgbClr val="7030A0"/>
              </a:solidFill>
              <a:latin typeface="Impact MT Std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3541479-A985-491F-8772-33C04548B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5F554C"/>
              </a:clrFrom>
              <a:clrTo>
                <a:srgbClr val="5F55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02">
            <a:off x="4242354" y="2350591"/>
            <a:ext cx="4621691" cy="2578738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user\Downloads\CIMG4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914">
            <a:off x="657635" y="1904742"/>
            <a:ext cx="5964876" cy="4108655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CCF97-6B85-4A54-A4CB-1CFD4DCFC6B9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21FB30-B8F2-49C9-9EDD-4F2EB3468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7928">
            <a:off x="248188" y="1145758"/>
            <a:ext cx="7084680" cy="3441514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E51282B-E94C-444F-98E9-D233136D6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09" y="764704"/>
            <a:ext cx="8203191" cy="479811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4034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11312AF-10D0-48E9-A7B9-4226CB70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2" y="1295474"/>
            <a:ext cx="4458396" cy="334852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4CCCF97-6B85-4A54-A4CB-1CFD4DCFC6B9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250BFF-B5F8-42FD-8F8D-338E7D4C4A74}"/>
              </a:ext>
            </a:extLst>
          </p:cNvPr>
          <p:cNvSpPr txBox="1"/>
          <p:nvPr/>
        </p:nvSpPr>
        <p:spPr>
          <a:xfrm>
            <a:off x="185612" y="215642"/>
            <a:ext cx="4291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2428"/>
            <a:r>
              <a:rPr lang="zh-TW" altLang="en-US" sz="36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門市服務教學教室</a:t>
            </a:r>
          </a:p>
          <a:p>
            <a:pPr algn="ctr"/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門市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技術士證照試場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07738"/>
            <a:ext cx="4125776" cy="5832649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F5DBDE15-F9A4-47C9-8E2C-54CB0535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" y="4725144"/>
            <a:ext cx="2110823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D45D73A-EAA2-4C1D-AD48-987919DD84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52" y="4737987"/>
            <a:ext cx="2531114" cy="16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1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924D42E-7D30-45C4-8B9D-A00AF60DA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2"/>
            <a:ext cx="5416288" cy="3475367"/>
          </a:xfrm>
          <a:prstGeom prst="rect">
            <a:avLst/>
          </a:prstGeom>
          <a:effectLst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6511FF-7466-4260-8A9E-260D067B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756242"/>
            <a:ext cx="4392488" cy="3097312"/>
          </a:xfrm>
          <a:prstGeom prst="rect">
            <a:avLst/>
          </a:prstGeom>
          <a:effectLst/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376576C-DD8F-4D54-A8A7-61D29319FB05}"/>
              </a:ext>
            </a:extLst>
          </p:cNvPr>
          <p:cNvSpPr txBox="1"/>
          <p:nvPr/>
        </p:nvSpPr>
        <p:spPr>
          <a:xfrm>
            <a:off x="1259632" y="3097045"/>
            <a:ext cx="4586941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882428"/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藝文休閒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中庭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4CCCF97-6B85-4A54-A4CB-1CFD4DCFC6B9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73" y="47424"/>
            <a:ext cx="3297427" cy="345137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56242"/>
            <a:ext cx="3967082" cy="31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515978" y="490662"/>
            <a:ext cx="8178800" cy="562074"/>
          </a:xfrm>
        </p:spPr>
        <p:txBody>
          <a:bodyPr/>
          <a:lstStyle/>
          <a:p>
            <a:pPr defTabSz="882428"/>
            <a:r>
              <a:rPr kumimoji="1" lang="zh-TW" altLang="en-US" sz="3600" b="1" dirty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數位學習電腦教室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0" y="1287016"/>
            <a:ext cx="8529600" cy="50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2854" y="476672"/>
            <a:ext cx="6624736" cy="634082"/>
          </a:xfrm>
        </p:spPr>
        <p:txBody>
          <a:bodyPr/>
          <a:lstStyle/>
          <a:p>
            <a:pPr defTabSz="882428"/>
            <a:r>
              <a:rPr kumimoji="1" lang="zh-TW" altLang="en-US" sz="3600" b="1" dirty="0" smtClean="0">
                <a:solidFill>
                  <a:srgbClr val="B3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YaHei"/>
              </a:rPr>
              <a:t>哈佛式個案討論專業教室</a:t>
            </a:r>
            <a:endParaRPr kumimoji="1" lang="zh-TW" altLang="en-US" sz="3600" b="1" dirty="0">
              <a:solidFill>
                <a:srgbClr val="B3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YaHei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5"/>
          <a:stretch/>
        </p:blipFill>
        <p:spPr>
          <a:xfrm>
            <a:off x="539552" y="1340768"/>
            <a:ext cx="7992888" cy="47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1026</Words>
  <Application>Microsoft Office PowerPoint</Application>
  <PresentationFormat>如螢幕大小 (4:3)</PresentationFormat>
  <Paragraphs>209</Paragraphs>
  <Slides>26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45" baseType="lpstr">
      <vt:lpstr>Arial Unicode MS</vt:lpstr>
      <vt:lpstr>Gill Sans</vt:lpstr>
      <vt:lpstr>Impact MT Std</vt:lpstr>
      <vt:lpstr>Lato Light</vt:lpstr>
      <vt:lpstr>Microsoft JhengHei UI</vt:lpstr>
      <vt:lpstr>Microsoft YaHei</vt:lpstr>
      <vt:lpstr>Microsoft YaHei</vt:lpstr>
      <vt:lpstr>宋体</vt:lpstr>
      <vt:lpstr>微軟正黑體</vt:lpstr>
      <vt:lpstr>新細明體</vt:lpstr>
      <vt:lpstr>標楷體</vt:lpstr>
      <vt:lpstr>Arial</vt:lpstr>
      <vt:lpstr>Bebas Neue</vt:lpstr>
      <vt:lpstr>Calibri</vt:lpstr>
      <vt:lpstr>Monotype Corsiva</vt:lpstr>
      <vt:lpstr>Times New Roman</vt:lpstr>
      <vt:lpstr>Wingdings</vt:lpstr>
      <vt:lpstr>Office 佈景主題</vt:lpstr>
      <vt:lpstr>3_Network</vt:lpstr>
      <vt:lpstr>企  業  管  理  系 D Department of Business Administration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數位學習電腦教室</vt:lpstr>
      <vt:lpstr>哈佛式個案討論專業教室</vt:lpstr>
      <vt:lpstr>智慧零售實驗室 智慧精準行銷系統/人臉辨識系統/互動貨架系統/ AI智能零售機/智慧自助結帳系統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明新企管系課程模組</vt:lpstr>
      <vt:lpstr>PowerPoint 簡報</vt:lpstr>
      <vt:lpstr>PowerPoint 簡報</vt:lpstr>
      <vt:lpstr>PowerPoint 簡報</vt:lpstr>
      <vt:lpstr>停車位及收費標準</vt:lpstr>
      <vt:lpstr>112學年度明新企管系招生學制及名額 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MustUser</cp:lastModifiedBy>
  <cp:revision>422</cp:revision>
  <dcterms:created xsi:type="dcterms:W3CDTF">2014-08-12T04:20:01Z</dcterms:created>
  <dcterms:modified xsi:type="dcterms:W3CDTF">2023-05-10T06:27:12Z</dcterms:modified>
</cp:coreProperties>
</file>