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14630400" cy="8229600"/>
  <p:notesSz cx="8229600" cy="1463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31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8224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261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983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69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956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659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80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792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121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104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6940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446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hyperlink" Target="https://sss.must.edu.tw/std_service.html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814518" y="3698200"/>
            <a:ext cx="9001244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kern="0" spc="-157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新生申請證照系統獎勵操作說明</a:t>
            </a:r>
            <a:endParaRPr lang="en-US" sz="5249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0E19246-2DC6-4D19-987A-049217005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36" y="169579"/>
            <a:ext cx="4802133" cy="80073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98DD953-018D-4A1B-86F9-08C15CD73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5762" y="492087"/>
            <a:ext cx="2143125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8"/>
            <a:ext cx="14638564" cy="8225012"/>
          </a:xfrm>
          <a:prstGeom prst="rect">
            <a:avLst/>
          </a:prstGeom>
        </p:spPr>
      </p:pic>
      <p:sp>
        <p:nvSpPr>
          <p:cNvPr id="4" name="Text 2"/>
          <p:cNvSpPr/>
          <p:nvPr/>
        </p:nvSpPr>
        <p:spPr>
          <a:xfrm>
            <a:off x="2748320" y="529828"/>
            <a:ext cx="3845719" cy="6009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31"/>
              </a:lnSpc>
              <a:buNone/>
            </a:pPr>
            <a:r>
              <a:rPr lang="en-US" sz="3785" b="1" kern="0" spc="-114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證照獎勵級別</a:t>
            </a:r>
            <a:endParaRPr lang="en-US" sz="3785" dirty="0"/>
          </a:p>
        </p:txBody>
      </p:sp>
      <p:sp>
        <p:nvSpPr>
          <p:cNvPr id="5" name="Text 3"/>
          <p:cNvSpPr/>
          <p:nvPr/>
        </p:nvSpPr>
        <p:spPr>
          <a:xfrm>
            <a:off x="2748320" y="1515308"/>
            <a:ext cx="9133642" cy="3076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3"/>
              </a:lnSpc>
              <a:buNone/>
            </a:pPr>
            <a:r>
              <a:rPr lang="en-US" kern="0" spc="-30" dirty="0">
                <a:solidFill>
                  <a:srgbClr val="2725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獎勵標準 :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748320" y="1822966"/>
            <a:ext cx="9133642" cy="3076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3"/>
              </a:lnSpc>
              <a:buNone/>
            </a:pPr>
            <a:r>
              <a:rPr lang="en-US" sz="1514" kern="0" spc="-30" dirty="0" err="1">
                <a:solidFill>
                  <a:srgbClr val="2725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依各系「獎勵證照對照表」對應級數計算點數</a:t>
            </a:r>
            <a:r>
              <a:rPr lang="en-US" sz="1514" kern="0" spc="-30" dirty="0">
                <a:solidFill>
                  <a:srgbClr val="2725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。</a:t>
            </a:r>
          </a:p>
          <a:p>
            <a:pPr marL="0" indent="0">
              <a:lnSpc>
                <a:spcPts val="2423"/>
              </a:lnSpc>
              <a:buNone/>
            </a:pPr>
            <a:r>
              <a:rPr lang="en-US" sz="1514" kern="0" spc="-30" dirty="0" err="1">
                <a:solidFill>
                  <a:srgbClr val="2725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每點折合新台幣比率由獎勵學生專業證照取得委員會決議</a:t>
            </a:r>
            <a:r>
              <a:rPr lang="en-US" sz="1514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。</a:t>
            </a:r>
            <a:endParaRPr lang="en-US" sz="1514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480" y="2716579"/>
            <a:ext cx="7912981" cy="445022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F921E92-E2EB-460E-BAE4-FD596D5A3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146" y="7602790"/>
            <a:ext cx="5700254" cy="7071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50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1668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841546" y="517922"/>
            <a:ext cx="3767257" cy="5885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635"/>
              </a:lnSpc>
              <a:buNone/>
            </a:pPr>
            <a:r>
              <a:rPr lang="en-US" sz="3708" b="1" kern="0" spc="-11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登入系統說明</a:t>
            </a:r>
            <a:endParaRPr lang="en-US" sz="3708" dirty="0"/>
          </a:p>
        </p:txBody>
      </p:sp>
      <p:sp>
        <p:nvSpPr>
          <p:cNvPr id="5" name="Text 3"/>
          <p:cNvSpPr/>
          <p:nvPr/>
        </p:nvSpPr>
        <p:spPr>
          <a:xfrm>
            <a:off x="2841546" y="1483162"/>
            <a:ext cx="8947190" cy="6026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73"/>
              </a:lnSpc>
              <a:buNone/>
            </a:pPr>
            <a:r>
              <a:rPr lang="en-US" sz="1600" kern="0" spc="-30" dirty="0">
                <a:solidFill>
                  <a:srgbClr val="2725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首先，前往我們的學生網站系統並點擊"學生證照填報、畢業門檻審核系統"按鈕。使用您的學生帳號登入系統，進入填報畫面填寫資料並送出及成功填寫。</a:t>
            </a:r>
            <a:endParaRPr 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546" y="2297668"/>
            <a:ext cx="2794040" cy="349246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841546" y="6025515"/>
            <a:ext cx="1883569" cy="2943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7"/>
              </a:lnSpc>
              <a:buNone/>
            </a:pPr>
            <a:r>
              <a:rPr lang="en-US" sz="1854" b="1" kern="0" spc="-5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進入學生專區</a:t>
            </a:r>
            <a:endParaRPr lang="en-US" sz="1854" dirty="0"/>
          </a:p>
        </p:txBody>
      </p:sp>
      <p:sp>
        <p:nvSpPr>
          <p:cNvPr id="8" name="Text 5"/>
          <p:cNvSpPr/>
          <p:nvPr/>
        </p:nvSpPr>
        <p:spPr>
          <a:xfrm>
            <a:off x="2841546" y="6508194"/>
            <a:ext cx="2794040" cy="12053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3"/>
              </a:lnSpc>
              <a:buNone/>
            </a:pPr>
            <a:r>
              <a:rPr lang="en-US" sz="1483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點選學生證照填報、畢業門檻審核系統。</a:t>
            </a:r>
            <a:r>
              <a:rPr lang="en-US" sz="1483" u="sng" kern="0" spc="-3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https://sss.must.edu.tw/std_service.html</a:t>
            </a:r>
            <a:endParaRPr lang="en-US" sz="1483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8121" y="2297668"/>
            <a:ext cx="2794040" cy="349246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918121" y="6025515"/>
            <a:ext cx="1883569" cy="2943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7"/>
              </a:lnSpc>
              <a:buNone/>
            </a:pPr>
            <a:r>
              <a:rPr lang="en-US" sz="1854" b="1" kern="0" spc="-5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登入帳號</a:t>
            </a:r>
            <a:endParaRPr lang="en-US" sz="1854" dirty="0"/>
          </a:p>
        </p:txBody>
      </p:sp>
      <p:sp>
        <p:nvSpPr>
          <p:cNvPr id="11" name="Text 7"/>
          <p:cNvSpPr/>
          <p:nvPr/>
        </p:nvSpPr>
        <p:spPr>
          <a:xfrm>
            <a:off x="5918121" y="6508194"/>
            <a:ext cx="2794040" cy="3013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73"/>
              </a:lnSpc>
              <a:buNone/>
            </a:pPr>
            <a:r>
              <a:rPr lang="en-US" sz="1483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輸入學生帳號、密碼。</a:t>
            </a:r>
            <a:endParaRPr lang="en-US" sz="1483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4696" y="2297668"/>
            <a:ext cx="2794040" cy="349246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994696" y="6025515"/>
            <a:ext cx="2291596" cy="2943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7"/>
              </a:lnSpc>
              <a:buNone/>
            </a:pPr>
            <a:r>
              <a:rPr lang="en-US" sz="1854" b="1" kern="0" spc="-5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進入學生校務系統畫面</a:t>
            </a:r>
            <a:endParaRPr lang="en-US" sz="1854" dirty="0"/>
          </a:p>
        </p:txBody>
      </p:sp>
      <p:sp>
        <p:nvSpPr>
          <p:cNvPr id="14" name="Text 9"/>
          <p:cNvSpPr/>
          <p:nvPr/>
        </p:nvSpPr>
        <p:spPr>
          <a:xfrm>
            <a:off x="8994696" y="6508194"/>
            <a:ext cx="2794040" cy="6026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3"/>
              </a:lnSpc>
              <a:buNone/>
            </a:pPr>
            <a:r>
              <a:rPr lang="en-US" sz="1483" kern="0" spc="-3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點開"學生線上申請作業"並點擊黃標"證照填報、畢業門檻審核系統"</a:t>
            </a:r>
            <a:endParaRPr lang="en-US" sz="1483" dirty="0"/>
          </a:p>
        </p:txBody>
      </p:sp>
      <p:sp>
        <p:nvSpPr>
          <p:cNvPr id="15" name="Text 10"/>
          <p:cNvSpPr/>
          <p:nvPr/>
        </p:nvSpPr>
        <p:spPr>
          <a:xfrm>
            <a:off x="8994696" y="7280315"/>
            <a:ext cx="2794040" cy="3013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73"/>
              </a:lnSpc>
              <a:buNone/>
            </a:pPr>
            <a:endParaRPr lang="en-US" sz="1483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30949FCA-DBBB-43C6-B945-4F74327016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0146" y="7602790"/>
            <a:ext cx="5700254" cy="7071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3335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212777" y="592217"/>
            <a:ext cx="4296728" cy="6712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86"/>
              </a:lnSpc>
              <a:buNone/>
            </a:pPr>
            <a:r>
              <a:rPr lang="en-US" sz="4229" b="1" kern="0" spc="-127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填寫</a:t>
            </a:r>
            <a:r>
              <a:rPr lang="zh-TW" altLang="en-US" sz="4229" b="1" kern="0" spc="-127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系統說明</a:t>
            </a:r>
            <a:endParaRPr lang="en-US" sz="4229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777" y="1827252"/>
            <a:ext cx="4840367" cy="5326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584877" y="1778913"/>
            <a:ext cx="4840367" cy="343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7"/>
              </a:lnSpc>
              <a:buNone/>
            </a:pPr>
            <a:endParaRPr lang="en-US" sz="1692" dirty="0"/>
          </a:p>
        </p:txBody>
      </p:sp>
      <p:sp>
        <p:nvSpPr>
          <p:cNvPr id="7" name="Text 4"/>
          <p:cNvSpPr/>
          <p:nvPr/>
        </p:nvSpPr>
        <p:spPr>
          <a:xfrm>
            <a:off x="7584877" y="2315766"/>
            <a:ext cx="4840367" cy="343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7"/>
              </a:lnSpc>
              <a:buNone/>
            </a:pPr>
            <a:endParaRPr lang="en-US" sz="1692" dirty="0"/>
          </a:p>
        </p:txBody>
      </p:sp>
      <p:sp>
        <p:nvSpPr>
          <p:cNvPr id="8" name="Text 5"/>
          <p:cNvSpPr/>
          <p:nvPr/>
        </p:nvSpPr>
        <p:spPr>
          <a:xfrm>
            <a:off x="7928491" y="2900958"/>
            <a:ext cx="4496753" cy="3865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045"/>
              </a:lnSpc>
              <a:buSzPct val="100000"/>
              <a:buChar char="•"/>
            </a:pPr>
            <a:r>
              <a:rPr lang="en-US" sz="2000" kern="0" spc="-34" dirty="0">
                <a:solidFill>
                  <a:srgbClr val="F4444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點潠左側【學務管理資訊 作業】</a:t>
            </a:r>
            <a:endParaRPr 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84877" y="3480792"/>
            <a:ext cx="4840367" cy="343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7"/>
              </a:lnSpc>
              <a:buNone/>
            </a:pPr>
            <a:r>
              <a:rPr lang="en-US" altLang="zh-TW" sz="2000" kern="0" spc="-34" dirty="0">
                <a:solidFill>
                  <a:srgbClr val="F4444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-</a:t>
            </a:r>
            <a:r>
              <a:rPr lang="en-US" sz="2000" kern="0" spc="-34" dirty="0">
                <a:solidFill>
                  <a:srgbClr val="F4444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 【50100證照填</a:t>
            </a:r>
            <a:r>
              <a:rPr lang="zh-TW" altLang="en-US" sz="2000" kern="0" spc="-34" dirty="0">
                <a:solidFill>
                  <a:srgbClr val="F4444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報</a:t>
            </a:r>
            <a:r>
              <a:rPr lang="en-US" altLang="zh-TW" sz="2000" kern="0" spc="-34" dirty="0">
                <a:solidFill>
                  <a:srgbClr val="F4444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-</a:t>
            </a:r>
            <a:r>
              <a:rPr lang="en-US" sz="2000" kern="0" spc="-34" dirty="0" err="1">
                <a:solidFill>
                  <a:srgbClr val="F4444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畢業門檻系統線上申請</a:t>
            </a:r>
            <a:r>
              <a:rPr lang="en-US" altLang="zh-TW" sz="2000" kern="0" spc="-34" dirty="0">
                <a:solidFill>
                  <a:srgbClr val="F4444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】</a:t>
            </a:r>
            <a:endParaRPr 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928610" y="4065984"/>
            <a:ext cx="4496633" cy="3865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045"/>
              </a:lnSpc>
              <a:buSzPct val="100000"/>
              <a:buFont typeface="+mj-lt"/>
              <a:buAutoNum type="arabicPeriod"/>
            </a:pPr>
            <a:r>
              <a:rPr lang="en-US" kern="0" spc="-34" dirty="0">
                <a:solidFill>
                  <a:srgbClr val="F4444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點選新增資料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928610" y="4538424"/>
            <a:ext cx="4496633" cy="3865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045"/>
              </a:lnSpc>
              <a:buSzPct val="100000"/>
              <a:buFont typeface="+mj-lt"/>
              <a:buAutoNum type="arabicPeriod" startAt="2"/>
            </a:pPr>
            <a:r>
              <a:rPr lang="en-US" kern="0" spc="-34" dirty="0">
                <a:solidFill>
                  <a:srgbClr val="F4444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證照查詢</a:t>
            </a:r>
            <a:r>
              <a:rPr lang="en-US" sz="1692" kern="0" spc="-34" dirty="0">
                <a:solidFill>
                  <a:srgbClr val="F4444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en-US" sz="1692" dirty="0"/>
          </a:p>
        </p:txBody>
      </p:sp>
      <p:sp>
        <p:nvSpPr>
          <p:cNvPr id="12" name="Text 9"/>
          <p:cNvSpPr/>
          <p:nvPr/>
        </p:nvSpPr>
        <p:spPr>
          <a:xfrm>
            <a:off x="7928610" y="5010864"/>
            <a:ext cx="4496633" cy="3865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045"/>
              </a:lnSpc>
              <a:buSzPct val="100000"/>
              <a:buFont typeface="+mj-lt"/>
              <a:buAutoNum type="arabicPeriod" startAt="3"/>
            </a:pPr>
            <a:r>
              <a:rPr lang="en-US" kern="0" spc="-34" dirty="0">
                <a:solidFill>
                  <a:srgbClr val="F4444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填寫資料</a:t>
            </a:r>
            <a:r>
              <a:rPr lang="en-US" sz="2000" kern="0" spc="-34" dirty="0">
                <a:solidFill>
                  <a:srgbClr val="F4444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、上傳證照圖片附檔</a:t>
            </a:r>
            <a:endParaRPr 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928610" y="5483304"/>
            <a:ext cx="4496633" cy="3865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045"/>
              </a:lnSpc>
              <a:buSzPct val="100000"/>
              <a:buFont typeface="+mj-lt"/>
              <a:buAutoNum type="arabicPeriod" startAt="4"/>
            </a:pPr>
            <a:r>
              <a:rPr lang="en-US" kern="0" spc="-34" dirty="0">
                <a:solidFill>
                  <a:srgbClr val="F4444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送出資料已完成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584877" y="6063139"/>
            <a:ext cx="4840367" cy="343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7"/>
              </a:lnSpc>
              <a:buNone/>
            </a:pPr>
            <a:endParaRPr lang="en-US" sz="1692" dirty="0"/>
          </a:p>
        </p:txBody>
      </p:sp>
      <p:sp>
        <p:nvSpPr>
          <p:cNvPr id="15" name="Shape 12"/>
          <p:cNvSpPr/>
          <p:nvPr/>
        </p:nvSpPr>
        <p:spPr>
          <a:xfrm>
            <a:off x="2334697" y="7759303"/>
            <a:ext cx="152400" cy="152400"/>
          </a:xfrm>
          <a:prstGeom prst="roundRect">
            <a:avLst>
              <a:gd name="adj" fmla="val 36000"/>
            </a:avLst>
          </a:prstGeom>
          <a:solidFill>
            <a:srgbClr val="F7F3F2"/>
          </a:solidFill>
          <a:ln/>
        </p:spPr>
      </p:sp>
      <p:sp>
        <p:nvSpPr>
          <p:cNvPr id="16" name="Shape 13"/>
          <p:cNvSpPr/>
          <p:nvPr/>
        </p:nvSpPr>
        <p:spPr>
          <a:xfrm>
            <a:off x="2346930" y="7771537"/>
            <a:ext cx="127932" cy="127932"/>
          </a:xfrm>
          <a:prstGeom prst="roundRect">
            <a:avLst>
              <a:gd name="adj" fmla="val 714747566"/>
            </a:avLst>
          </a:prstGeom>
          <a:noFill/>
          <a:ln w="15240">
            <a:solidFill>
              <a:srgbClr val="726E6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404169" y="7878592"/>
            <a:ext cx="10772" cy="107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864"/>
              </a:lnSpc>
              <a:buNone/>
            </a:pPr>
            <a:r>
              <a:rPr lang="en-US" sz="720" kern="0" spc="-34" dirty="0">
                <a:solidFill>
                  <a:srgbClr val="726E6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Loading...</a:t>
            </a:r>
            <a:endParaRPr lang="en-US" sz="720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FA4EB1DD-3923-49BC-868A-BD595ABC8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146" y="7602790"/>
            <a:ext cx="5700254" cy="7071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</p:spPr>
      </p:sp>
      <p:sp>
        <p:nvSpPr>
          <p:cNvPr id="4" name="Text 2"/>
          <p:cNvSpPr/>
          <p:nvPr/>
        </p:nvSpPr>
        <p:spPr>
          <a:xfrm>
            <a:off x="2081570" y="606266"/>
            <a:ext cx="4597241" cy="688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4338" b="1" kern="0" spc="-13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填寫</a:t>
            </a:r>
            <a:r>
              <a:rPr lang="zh-TW" altLang="en-US" sz="4338" b="1" kern="0" spc="-13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系統注意事項</a:t>
            </a:r>
            <a:r>
              <a:rPr lang="en-US" sz="4338" b="1" kern="0" spc="-13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</a:t>
            </a:r>
            <a:r>
              <a:rPr lang="zh-TW" altLang="en-US" sz="4338" b="1" kern="0" spc="-13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專業力和資訊力抵免</a:t>
            </a:r>
            <a:r>
              <a:rPr lang="en-US" altLang="zh-TW" sz="4338" b="1" kern="0" spc="-13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</a:t>
            </a:r>
            <a:r>
              <a:rPr lang="en-US" sz="4338" b="1" kern="0" spc="-13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TQC</a:t>
            </a:r>
            <a:r>
              <a:rPr lang="en-US" altLang="zh-TW" sz="4338" b="1" kern="0" spc="-13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)</a:t>
            </a:r>
            <a:endParaRPr lang="en-US" sz="4338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570" y="1735455"/>
            <a:ext cx="10467142" cy="588776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34022AA-653C-46F9-A51A-3971CE9BC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146" y="7602790"/>
            <a:ext cx="5700254" cy="7071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-2500"/>
            <a:ext cx="14630400" cy="82321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40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435543" y="564952"/>
            <a:ext cx="4684633" cy="6419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56"/>
              </a:lnSpc>
              <a:buNone/>
            </a:pPr>
            <a:r>
              <a:rPr lang="en-US" sz="4044" b="1" kern="0" spc="-121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填寫</a:t>
            </a:r>
            <a:r>
              <a:rPr lang="zh-TW" altLang="en-US" sz="4044" b="1" kern="0" spc="-12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系統注意事項</a:t>
            </a:r>
            <a:r>
              <a:rPr lang="en-US" sz="4044" b="1" kern="0" spc="-12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</a:t>
            </a:r>
            <a:r>
              <a:rPr lang="zh-TW" altLang="en-US" sz="4044" b="1" kern="0" spc="-12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英文證照</a:t>
            </a:r>
            <a:r>
              <a:rPr lang="en-US" sz="4044" b="1" kern="0" spc="-121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電腦版</a:t>
            </a:r>
            <a:endParaRPr lang="en-US" sz="404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543" y="1617821"/>
            <a:ext cx="9759196" cy="548949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435543" y="7338417"/>
            <a:ext cx="9759196" cy="3287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8"/>
              </a:lnSpc>
              <a:buNone/>
            </a:pPr>
            <a:endParaRPr lang="en-US" sz="1618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8CF8927-36E1-44A0-A08E-3E10EB43F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146" y="7602790"/>
            <a:ext cx="5700254" cy="7071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0954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133725" y="484703"/>
            <a:ext cx="4051340" cy="5501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332"/>
              </a:lnSpc>
            </a:pPr>
            <a:r>
              <a:rPr lang="en-US" sz="3466" b="1" kern="0" spc="-104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填寫</a:t>
            </a:r>
            <a:r>
              <a:rPr lang="zh-TW" altLang="en-US" sz="3466" b="1" kern="0" spc="-104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系統注意事項</a:t>
            </a:r>
            <a:r>
              <a:rPr lang="en-US" sz="3466" b="1" kern="0" spc="-104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</a:t>
            </a:r>
            <a:r>
              <a:rPr lang="zh-TW" altLang="en-US" sz="3600" b="1" kern="0" spc="-12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英文證照</a:t>
            </a:r>
            <a:r>
              <a:rPr lang="en-US" sz="3600" b="1" kern="0" spc="-104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手機版</a:t>
            </a:r>
            <a:endParaRPr lang="en-US" sz="36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 rotWithShape="1">
          <a:blip r:embed="rId4"/>
          <a:srcRect t="11119" r="2374" b="5814"/>
          <a:stretch/>
        </p:blipFill>
        <p:spPr>
          <a:xfrm>
            <a:off x="1042312" y="1293471"/>
            <a:ext cx="3669117" cy="649261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t="8096" r="1279" b="12363"/>
          <a:stretch/>
        </p:blipFill>
        <p:spPr>
          <a:xfrm>
            <a:off x="7185065" y="1560272"/>
            <a:ext cx="6122948" cy="5959012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>
          <a:xfrm>
            <a:off x="5342562" y="3863083"/>
            <a:ext cx="1541123" cy="1099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-1548"/>
            <a:ext cx="14630400" cy="823114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859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410420" y="567809"/>
            <a:ext cx="4130278" cy="6453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82"/>
              </a:lnSpc>
              <a:buNone/>
            </a:pPr>
            <a:r>
              <a:rPr lang="en-US" sz="4065" b="1" kern="0" spc="-122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獎勵審核時間</a:t>
            </a:r>
            <a:endParaRPr lang="en-US" sz="4065" dirty="0"/>
          </a:p>
        </p:txBody>
      </p:sp>
      <p:sp>
        <p:nvSpPr>
          <p:cNvPr id="5" name="Text 3"/>
          <p:cNvSpPr/>
          <p:nvPr/>
        </p:nvSpPr>
        <p:spPr>
          <a:xfrm>
            <a:off x="2410420" y="1626156"/>
            <a:ext cx="9809559" cy="3305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2"/>
              </a:lnSpc>
              <a:buNone/>
            </a:pPr>
            <a:r>
              <a:rPr lang="en-US" kern="0" spc="-33" dirty="0" err="1"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學生證照可隨時上傳，惟獎勵審核時間點分上，下學期二次辦理，逾期申請不能列入獎勵</a:t>
            </a:r>
            <a:r>
              <a:rPr lang="en-US" sz="1626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。</a:t>
            </a:r>
            <a:endParaRPr lang="en-US" sz="1626" dirty="0"/>
          </a:p>
        </p:txBody>
      </p:sp>
      <p:sp>
        <p:nvSpPr>
          <p:cNvPr id="6" name="Text 4"/>
          <p:cNvSpPr/>
          <p:nvPr/>
        </p:nvSpPr>
        <p:spPr>
          <a:xfrm>
            <a:off x="2410420" y="2188964"/>
            <a:ext cx="9809559" cy="3305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2"/>
              </a:lnSpc>
              <a:buNone/>
            </a:pPr>
            <a:r>
              <a:rPr lang="en-US" kern="0" spc="-33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注意事項:</a:t>
            </a:r>
            <a:endParaRPr 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740700" y="2751773"/>
            <a:ext cx="9479280" cy="3718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927"/>
              </a:lnSpc>
              <a:buSzPct val="100000"/>
              <a:buChar char="•"/>
            </a:pPr>
            <a:r>
              <a:rPr lang="en-US" sz="1626" kern="0" spc="-33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先建立銀行帳戶資料</a:t>
            </a:r>
            <a:endParaRPr lang="en-US" sz="1626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740700" y="3206115"/>
            <a:ext cx="9479280" cy="3718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927"/>
              </a:lnSpc>
              <a:buSzPct val="100000"/>
              <a:buChar char="•"/>
            </a:pPr>
            <a:r>
              <a:rPr lang="en-US" kern="0" spc="-33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申請獎勵之佐證需為證照正本，不可使用成績單</a:t>
            </a:r>
            <a:r>
              <a:rPr lang="en-US" kern="0" spc="-33" dirty="0">
                <a:solidFill>
                  <a:srgbClr val="27252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 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740700" y="3660458"/>
            <a:ext cx="9479280" cy="3718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927"/>
              </a:lnSpc>
              <a:buSzPct val="100000"/>
              <a:buChar char="•"/>
            </a:pPr>
            <a:r>
              <a:rPr lang="en-US" sz="1626" kern="0" spc="-33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Inter" pitchFamily="34" charset="-120"/>
              </a:rPr>
              <a:t>逾期申請之證照無法申請獎勵</a:t>
            </a:r>
            <a:endParaRPr lang="en-US" sz="1626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410420" y="4264581"/>
            <a:ext cx="9809559" cy="3305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2"/>
              </a:lnSpc>
              <a:buNone/>
            </a:pPr>
            <a:endParaRPr lang="en-US" sz="1626" dirty="0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560" y="4189868"/>
            <a:ext cx="9809559" cy="2273141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2410420" y="7332821"/>
            <a:ext cx="9809559" cy="3305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2"/>
              </a:lnSpc>
              <a:buNone/>
            </a:pPr>
            <a:r>
              <a:rPr lang="en-US" sz="1626" kern="0" spc="-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en-US" sz="1626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575560" y="6848112"/>
            <a:ext cx="11022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每年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3/1~3/25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審核前一年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8/1~1/31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生效日期之證照。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每年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9/1~9/25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審核當年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2/1~7/31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生效日期之證照。</a:t>
            </a:r>
          </a:p>
          <a:p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826FCC5-0F6D-4608-812D-467631C7F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146" y="7602790"/>
            <a:ext cx="5700254" cy="7071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1E2C52BF-52DF-4F66-8059-355A1BFCCB34}"/>
              </a:ext>
            </a:extLst>
          </p:cNvPr>
          <p:cNvSpPr/>
          <p:nvPr/>
        </p:nvSpPr>
        <p:spPr>
          <a:xfrm>
            <a:off x="0" y="-1548"/>
            <a:ext cx="14630400" cy="8231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859">
            <a:solidFill>
              <a:srgbClr val="E5E0DF"/>
            </a:solidFill>
            <a:prstDash val="solid"/>
          </a:ln>
        </p:spPr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4F31195-C240-49AA-99B5-6BE7AC745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146" y="7602790"/>
            <a:ext cx="5700254" cy="70719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94F6954-3BA1-4753-AFF5-350FB6649EE7}"/>
              </a:ext>
            </a:extLst>
          </p:cNvPr>
          <p:cNvSpPr/>
          <p:nvPr/>
        </p:nvSpPr>
        <p:spPr>
          <a:xfrm>
            <a:off x="1131074" y="2949138"/>
            <a:ext cx="126496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證照關乎各位同學的畢業門檻及小小獎勵</a:t>
            </a:r>
            <a:endParaRPr lang="en-US" altLang="zh-TW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請各位同學不要輕忽大意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0B02FBA-7B71-4CC2-ADFE-C533E66CC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0008" y="5340327"/>
            <a:ext cx="1625600" cy="16256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2A0AACE-406A-4532-8EA6-E0D14A91A0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91" b="98206" l="5022" r="96557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47702" y="215255"/>
            <a:ext cx="1984677" cy="19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10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164</Words>
  <Application>Microsoft Office PowerPoint</Application>
  <PresentationFormat>自訂</PresentationFormat>
  <Paragraphs>44</Paragraphs>
  <Slides>9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Inter</vt:lpstr>
      <vt:lpstr>新細明體</vt:lpstr>
      <vt:lpstr>標楷體</vt:lpstr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光電</cp:lastModifiedBy>
  <cp:revision>14</cp:revision>
  <dcterms:created xsi:type="dcterms:W3CDTF">2023-09-08T06:36:29Z</dcterms:created>
  <dcterms:modified xsi:type="dcterms:W3CDTF">2023-09-14T06:24:42Z</dcterms:modified>
</cp:coreProperties>
</file>