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71" r:id="rId8"/>
    <p:sldId id="272" r:id="rId9"/>
    <p:sldId id="273" r:id="rId10"/>
    <p:sldId id="274" r:id="rId11"/>
  </p:sldIdLst>
  <p:sldSz cx="12192000" cy="6858000"/>
  <p:notesSz cx="12192000" cy="6858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431024" y="6667498"/>
            <a:ext cx="4761230" cy="190500"/>
          </a:xfrm>
          <a:custGeom>
            <a:avLst/>
            <a:gdLst/>
            <a:ahLst/>
            <a:cxnLst/>
            <a:rect l="l" t="t" r="r" b="b"/>
            <a:pathLst>
              <a:path w="4761230" h="190500">
                <a:moveTo>
                  <a:pt x="0" y="190498"/>
                </a:moveTo>
                <a:lnTo>
                  <a:pt x="4760976" y="190498"/>
                </a:lnTo>
                <a:lnTo>
                  <a:pt x="4760976" y="0"/>
                </a:lnTo>
                <a:lnTo>
                  <a:pt x="0" y="0"/>
                </a:lnTo>
                <a:lnTo>
                  <a:pt x="0" y="190498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31024" y="6667498"/>
            <a:ext cx="4761230" cy="190500"/>
          </a:xfrm>
          <a:custGeom>
            <a:avLst/>
            <a:gdLst/>
            <a:ahLst/>
            <a:cxnLst/>
            <a:rect l="l" t="t" r="r" b="b"/>
            <a:pathLst>
              <a:path w="4761230" h="190500">
                <a:moveTo>
                  <a:pt x="4760976" y="190498"/>
                </a:moveTo>
                <a:lnTo>
                  <a:pt x="4760976" y="0"/>
                </a:lnTo>
                <a:lnTo>
                  <a:pt x="0" y="0"/>
                </a:lnTo>
                <a:lnTo>
                  <a:pt x="0" y="190498"/>
                </a:lnTo>
              </a:path>
            </a:pathLst>
          </a:custGeom>
          <a:ln w="9143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533412"/>
            <a:ext cx="3213354" cy="52500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2372" y="2916935"/>
            <a:ext cx="6743700" cy="379323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902208" y="147828"/>
            <a:ext cx="4474845" cy="6093460"/>
          </a:xfrm>
          <a:custGeom>
            <a:avLst/>
            <a:gdLst/>
            <a:ahLst/>
            <a:cxnLst/>
            <a:rect l="l" t="t" r="r" b="b"/>
            <a:pathLst>
              <a:path w="4474845" h="6093460">
                <a:moveTo>
                  <a:pt x="4474464" y="0"/>
                </a:moveTo>
                <a:lnTo>
                  <a:pt x="0" y="0"/>
                </a:lnTo>
                <a:lnTo>
                  <a:pt x="0" y="6092952"/>
                </a:lnTo>
                <a:lnTo>
                  <a:pt x="4474464" y="6092952"/>
                </a:lnTo>
                <a:lnTo>
                  <a:pt x="4474464" y="0"/>
                </a:lnTo>
                <a:close/>
              </a:path>
            </a:pathLst>
          </a:custGeom>
          <a:solidFill>
            <a:srgbClr val="EC7C30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431024" y="6667498"/>
            <a:ext cx="4761230" cy="190500"/>
          </a:xfrm>
          <a:custGeom>
            <a:avLst/>
            <a:gdLst/>
            <a:ahLst/>
            <a:cxnLst/>
            <a:rect l="l" t="t" r="r" b="b"/>
            <a:pathLst>
              <a:path w="4761230" h="190500">
                <a:moveTo>
                  <a:pt x="0" y="190498"/>
                </a:moveTo>
                <a:lnTo>
                  <a:pt x="4760976" y="190498"/>
                </a:lnTo>
                <a:lnTo>
                  <a:pt x="4760976" y="0"/>
                </a:lnTo>
                <a:lnTo>
                  <a:pt x="0" y="0"/>
                </a:lnTo>
                <a:lnTo>
                  <a:pt x="0" y="190498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31024" y="6667498"/>
            <a:ext cx="4761230" cy="190500"/>
          </a:xfrm>
          <a:custGeom>
            <a:avLst/>
            <a:gdLst/>
            <a:ahLst/>
            <a:cxnLst/>
            <a:rect l="l" t="t" r="r" b="b"/>
            <a:pathLst>
              <a:path w="4761230" h="190500">
                <a:moveTo>
                  <a:pt x="4760976" y="190498"/>
                </a:moveTo>
                <a:lnTo>
                  <a:pt x="4760976" y="0"/>
                </a:lnTo>
                <a:lnTo>
                  <a:pt x="0" y="0"/>
                </a:lnTo>
                <a:lnTo>
                  <a:pt x="0" y="190498"/>
                </a:lnTo>
              </a:path>
            </a:pathLst>
          </a:custGeom>
          <a:ln w="12191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07135" y="618820"/>
            <a:ext cx="9777729" cy="7505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FF00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14449" y="2272995"/>
            <a:ext cx="9563100" cy="2770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eii.ncue.edu.tw/index.aspx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eii.ncue.edu.tw/index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forms.gle/FUSrMLqG8JHyZjdt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6605" y="2259329"/>
            <a:ext cx="3070860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465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FFFFFF"/>
                </a:solidFill>
              </a:rPr>
              <a:t>申請</a:t>
            </a:r>
            <a:r>
              <a:rPr sz="4000" dirty="0">
                <a:solidFill>
                  <a:srgbClr val="FFFFFF"/>
                </a:solidFill>
                <a:latin typeface="Calibri"/>
                <a:cs typeface="Calibri"/>
              </a:rPr>
              <a:t>11</a:t>
            </a:r>
            <a:r>
              <a:rPr lang="en-US" altLang="zh-TW" sz="400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4000" spc="-5" dirty="0">
                <a:solidFill>
                  <a:srgbClr val="FFFFFF"/>
                </a:solidFill>
              </a:rPr>
              <a:t>年 </a:t>
            </a:r>
            <a:r>
              <a:rPr sz="4000" spc="-10" dirty="0">
                <a:solidFill>
                  <a:srgbClr val="FFFFFF"/>
                </a:solidFill>
              </a:rPr>
              <a:t>教育實習說明</a:t>
            </a:r>
            <a:endParaRPr sz="40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06091" y="503543"/>
            <a:ext cx="2296297" cy="18215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24928" y="6661402"/>
            <a:ext cx="4773295" cy="203200"/>
            <a:chOff x="7424928" y="6661402"/>
            <a:chExt cx="4773295" cy="203200"/>
          </a:xfrm>
        </p:grpSpPr>
        <p:sp>
          <p:nvSpPr>
            <p:cNvPr id="3" name="object 3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0" y="190498"/>
                  </a:moveTo>
                  <a:lnTo>
                    <a:pt x="4760976" y="190498"/>
                  </a:ln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4760976" y="190498"/>
                  </a:move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</a:path>
              </a:pathLst>
            </a:custGeom>
            <a:ln w="12191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533412"/>
            <a:ext cx="3571494" cy="525005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47977" y="545973"/>
            <a:ext cx="21564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</a:rPr>
              <a:t>教師資格考試</a:t>
            </a:r>
            <a:endParaRPr sz="2800"/>
          </a:p>
        </p:txBody>
      </p:sp>
      <p:sp>
        <p:nvSpPr>
          <p:cNvPr id="7" name="object 7"/>
          <p:cNvSpPr txBox="1"/>
          <p:nvPr/>
        </p:nvSpPr>
        <p:spPr>
          <a:xfrm>
            <a:off x="975360" y="1973579"/>
            <a:ext cx="43307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3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55927" y="1973579"/>
            <a:ext cx="939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非應屆</a:t>
            </a:r>
            <a:endParaRPr sz="2400" dirty="0">
              <a:latin typeface="Microsoft JhengHei"/>
              <a:cs typeface="Microsoft JhengHe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05981" y="598423"/>
            <a:ext cx="1245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報名選填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74419" y="1219200"/>
            <a:ext cx="7802880" cy="206248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640" rIns="0" bIns="0" rtlCol="0">
            <a:spAutoFit/>
          </a:bodyPr>
          <a:lstStyle/>
          <a:p>
            <a:pPr marL="434340" indent="-34353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報考類別：幼兒師資類科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修習課期間：選當年之修課期程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修畢證書師培大學</a:t>
            </a:r>
            <a:r>
              <a:rPr sz="1800" b="1" spc="-20" dirty="0">
                <a:latin typeface="Microsoft JhengHei"/>
                <a:cs typeface="Microsoft JhengHei"/>
              </a:rPr>
              <a:t>：</a:t>
            </a:r>
            <a:r>
              <a:rPr sz="1800" b="1" spc="-5" dirty="0">
                <a:latin typeface="Microsoft JhengHei"/>
                <a:cs typeface="Microsoft JhengHei"/>
              </a:rPr>
              <a:t>1032</a:t>
            </a:r>
            <a:r>
              <a:rPr sz="1800" b="1" dirty="0">
                <a:latin typeface="Microsoft JhengHei"/>
                <a:cs typeface="Microsoft JhengHei"/>
              </a:rPr>
              <a:t>明新科技大學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畢業：選當年畢業之年分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畢業大學：請依當初報名繳交畢業證書填寫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ts val="2155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實習類別：勾選尚未實習者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ts val="2395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【畢業證書及修畢師資職前教育證明書，請</a:t>
            </a:r>
            <a:r>
              <a:rPr sz="1800" b="1" dirty="0">
                <a:solidFill>
                  <a:srgbClr val="FF0000"/>
                </a:solidFill>
                <a:latin typeface="Microsoft JhengHei"/>
                <a:cs typeface="Microsoft JhengHei"/>
              </a:rPr>
              <a:t>自己上傳</a:t>
            </a:r>
            <a:r>
              <a:rPr sz="1800" b="1" dirty="0">
                <a:latin typeface="Microsoft JhengHei"/>
                <a:cs typeface="Microsoft JhengHei"/>
              </a:rPr>
              <a:t>相關文件</a:t>
            </a:r>
            <a:r>
              <a:rPr sz="2000" b="1" dirty="0">
                <a:latin typeface="Microsoft JhengHei"/>
                <a:cs typeface="Microsoft JhengHei"/>
              </a:rPr>
              <a:t>】</a:t>
            </a:r>
            <a:endParaRPr sz="20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31023" y="6667499"/>
            <a:ext cx="4761230" cy="190500"/>
          </a:xfrm>
          <a:custGeom>
            <a:avLst/>
            <a:gdLst/>
            <a:ahLst/>
            <a:cxnLst/>
            <a:rect l="l" t="t" r="r" b="b"/>
            <a:pathLst>
              <a:path w="4761230" h="190500">
                <a:moveTo>
                  <a:pt x="0" y="190498"/>
                </a:moveTo>
                <a:lnTo>
                  <a:pt x="4760976" y="190498"/>
                </a:lnTo>
                <a:lnTo>
                  <a:pt x="4760976" y="0"/>
                </a:lnTo>
                <a:lnTo>
                  <a:pt x="0" y="0"/>
                </a:lnTo>
                <a:lnTo>
                  <a:pt x="0" y="190498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533412"/>
            <a:ext cx="1945386" cy="52500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90422" y="558165"/>
            <a:ext cx="14458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</a:rPr>
              <a:t>實習期程</a:t>
            </a:r>
            <a:endParaRPr sz="2800"/>
          </a:p>
        </p:txBody>
      </p:sp>
      <p:sp>
        <p:nvSpPr>
          <p:cNvPr id="5" name="object 5"/>
          <p:cNvSpPr txBox="1"/>
          <p:nvPr/>
        </p:nvSpPr>
        <p:spPr>
          <a:xfrm>
            <a:off x="68562" y="4717520"/>
            <a:ext cx="2267756" cy="532838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43434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434340" algn="l"/>
                <a:tab pos="434975" algn="l"/>
              </a:tabLst>
            </a:pPr>
            <a:r>
              <a:rPr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尋找實習幼兒園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4340" algn="l"/>
                <a:tab pos="434975" algn="l"/>
              </a:tabLst>
            </a:pPr>
            <a:r>
              <a:rPr sz="16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填寫google</a:t>
            </a:r>
            <a:r>
              <a:rPr sz="1600" b="1" spc="-10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 </a:t>
            </a:r>
            <a:r>
              <a:rPr sz="16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表單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9600" y="3567277"/>
            <a:ext cx="38862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一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90944" y="2984739"/>
            <a:ext cx="43434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二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10785" y="2362200"/>
            <a:ext cx="399415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120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560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三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89489" y="1769577"/>
            <a:ext cx="43434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四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8922" y="4096755"/>
            <a:ext cx="14478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000" b="1" spc="-5" dirty="0">
                <a:latin typeface="Arial" panose="020B0604020202020204" pitchFamily="34" charset="0"/>
                <a:cs typeface="Arial" panose="020B0604020202020204" pitchFamily="34" charset="0"/>
              </a:rPr>
              <a:t>0/31-11/20</a:t>
            </a:r>
            <a:br>
              <a:rPr lang="en-US" altLang="zh-TW" sz="2400" b="1" dirty="0">
                <a:latin typeface="Microsoft JhengHei"/>
                <a:cs typeface="Microsoft JhengHei"/>
              </a:rPr>
            </a:b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(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第一梯次選填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)</a:t>
            </a:r>
            <a:endParaRPr sz="12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38400" y="3492273"/>
            <a:ext cx="67056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zh-TW" sz="2000" b="1" spc="-5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12/5</a:t>
            </a:r>
            <a:endParaRPr sz="2000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94192" y="5486400"/>
            <a:ext cx="18637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libri"/>
                <a:cs typeface="Calibri"/>
              </a:rPr>
              <a:t>11</a:t>
            </a:r>
            <a:r>
              <a:rPr lang="en-US" altLang="zh-TW" sz="2400" b="1" spc="-10" dirty="0">
                <a:latin typeface="Calibri"/>
                <a:cs typeface="Calibri"/>
              </a:rPr>
              <a:t>5</a:t>
            </a:r>
            <a:r>
              <a:rPr sz="2400" b="1" dirty="0">
                <a:latin typeface="Microsoft JhengHei"/>
                <a:cs typeface="Microsoft JhengHei"/>
              </a:rPr>
              <a:t>年</a:t>
            </a:r>
            <a:r>
              <a:rPr sz="2400" b="1" spc="-5" dirty="0">
                <a:latin typeface="Calibri"/>
                <a:cs typeface="Calibri"/>
              </a:rPr>
              <a:t>6</a:t>
            </a:r>
            <a:r>
              <a:rPr sz="2400" b="1" dirty="0">
                <a:latin typeface="Microsoft JhengHei"/>
                <a:cs typeface="Microsoft JhengHei"/>
              </a:rPr>
              <a:t>月</a:t>
            </a:r>
            <a:endParaRPr sz="2400" dirty="0">
              <a:latin typeface="Microsoft JhengHei"/>
              <a:cs typeface="Microsoft JhengHe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193784" y="4561840"/>
            <a:ext cx="149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libri"/>
                <a:cs typeface="Calibri"/>
              </a:rPr>
              <a:t>11</a:t>
            </a:r>
            <a:r>
              <a:rPr lang="en-US" altLang="zh-TW" sz="2400" b="1" spc="-5" dirty="0">
                <a:latin typeface="Calibri"/>
                <a:cs typeface="Calibri"/>
              </a:rPr>
              <a:t>5</a:t>
            </a:r>
            <a:r>
              <a:rPr sz="2400" b="1" dirty="0">
                <a:latin typeface="Microsoft JhengHei"/>
                <a:cs typeface="Microsoft JhengHei"/>
              </a:rPr>
              <a:t>年</a:t>
            </a:r>
            <a:r>
              <a:rPr sz="2400" b="1" spc="-5" dirty="0">
                <a:latin typeface="Calibri"/>
                <a:cs typeface="Calibri"/>
              </a:rPr>
              <a:t>7-8</a:t>
            </a:r>
            <a:r>
              <a:rPr sz="2400" b="1" dirty="0">
                <a:latin typeface="Microsoft JhengHei"/>
                <a:cs typeface="Microsoft JhengHei"/>
              </a:rPr>
              <a:t>月</a:t>
            </a:r>
            <a:endParaRPr sz="2400" dirty="0">
              <a:latin typeface="Microsoft JhengHei"/>
              <a:cs typeface="Microsoft JhengHe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73216" y="3833693"/>
            <a:ext cx="2212984" cy="808555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38735" rIns="0" bIns="0" rtlCol="0">
            <a:spAutoFit/>
          </a:bodyPr>
          <a:lstStyle/>
          <a:p>
            <a:pPr marL="435609" indent="-342900">
              <a:lnSpc>
                <a:spcPct val="100000"/>
              </a:lnSpc>
              <a:spcBef>
                <a:spcPts val="305"/>
              </a:spcBef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師培中心審查資料完成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5609" indent="-342900">
              <a:lnSpc>
                <a:spcPct val="100000"/>
              </a:lnSpc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公告第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1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次審查結果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81600" y="5867400"/>
            <a:ext cx="2249805" cy="399415"/>
          </a:xfrm>
          <a:prstGeom prst="rect">
            <a:avLst/>
          </a:prstGeom>
          <a:solidFill>
            <a:srgbClr val="F8CAAC"/>
          </a:solidFill>
        </p:spPr>
        <p:txBody>
          <a:bodyPr vert="horz" wrap="square" lIns="0" tIns="3873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305"/>
              </a:spcBef>
            </a:pPr>
            <a:r>
              <a:rPr sz="2000" b="1" dirty="0">
                <a:latin typeface="Microsoft JhengHei"/>
                <a:cs typeface="Microsoft JhengHei"/>
              </a:rPr>
              <a:t>參加教師資格考試</a:t>
            </a:r>
            <a:endParaRPr sz="2000" dirty="0">
              <a:latin typeface="Microsoft JhengHei"/>
              <a:cs typeface="Microsoft JhengHei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50748"/>
              </p:ext>
            </p:extLst>
          </p:nvPr>
        </p:nvGraphicFramePr>
        <p:xfrm>
          <a:off x="8986456" y="5016756"/>
          <a:ext cx="2084704" cy="10030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5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327">
                <a:tc>
                  <a:txBody>
                    <a:bodyPr/>
                    <a:lstStyle/>
                    <a:p>
                      <a:pPr marL="102870">
                        <a:lnSpc>
                          <a:spcPts val="2350"/>
                        </a:lnSpc>
                        <a:spcBef>
                          <a:spcPts val="210"/>
                        </a:spcBef>
                      </a:pPr>
                      <a:r>
                        <a:rPr sz="2000" dirty="0">
                          <a:latin typeface="Arial MT"/>
                          <a:cs typeface="Arial MT"/>
                        </a:rPr>
                        <a:t>•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26670" marB="0"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ts val="2350"/>
                        </a:lnSpc>
                        <a:spcBef>
                          <a:spcPts val="210"/>
                        </a:spcBef>
                      </a:pPr>
                      <a:r>
                        <a:rPr sz="2000" b="1" dirty="0">
                          <a:latin typeface="Microsoft JhengHei"/>
                          <a:cs typeface="Microsoft JhengHei"/>
                        </a:rPr>
                        <a:t>通過</a:t>
                      </a:r>
                      <a:endParaRPr sz="200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ts val="2350"/>
                        </a:lnSpc>
                        <a:spcBef>
                          <a:spcPts val="210"/>
                        </a:spcBef>
                      </a:pPr>
                      <a:r>
                        <a:rPr sz="2000" b="1" dirty="0">
                          <a:latin typeface="Microsoft JhengHei"/>
                          <a:cs typeface="Microsoft JhengHei"/>
                        </a:rPr>
                        <a:t>教師資格</a:t>
                      </a:r>
                      <a:endParaRPr sz="20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6670" marB="0">
                    <a:solidFill>
                      <a:srgbClr val="FFF1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512">
                <a:tc gridSpan="3">
                  <a:txBody>
                    <a:bodyPr/>
                    <a:lstStyle/>
                    <a:p>
                      <a:pPr marL="445770" indent="-343535">
                        <a:lnSpc>
                          <a:spcPts val="2225"/>
                        </a:lnSpc>
                        <a:buFont typeface="Arial MT"/>
                        <a:buChar char="•"/>
                        <a:tabLst>
                          <a:tab pos="445770" algn="l"/>
                          <a:tab pos="446405" algn="l"/>
                        </a:tabLst>
                      </a:pPr>
                      <a:r>
                        <a:rPr sz="2000" b="1" spc="-5" dirty="0">
                          <a:latin typeface="Microsoft JhengHei"/>
                          <a:cs typeface="Microsoft JhengHei"/>
                        </a:rPr>
                        <a:t>參加實習說明</a:t>
                      </a:r>
                      <a:endParaRPr sz="20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solidFill>
                      <a:srgbClr val="FFF1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205">
                <a:tc gridSpan="3">
                  <a:txBody>
                    <a:bodyPr/>
                    <a:lstStyle/>
                    <a:p>
                      <a:pPr marL="445770" indent="-343535">
                        <a:lnSpc>
                          <a:spcPct val="100000"/>
                        </a:lnSpc>
                        <a:spcBef>
                          <a:spcPts val="25"/>
                        </a:spcBef>
                        <a:buFont typeface="Arial MT"/>
                        <a:buChar char="•"/>
                        <a:tabLst>
                          <a:tab pos="445770" algn="l"/>
                          <a:tab pos="446405" algn="l"/>
                        </a:tabLst>
                      </a:pPr>
                      <a:r>
                        <a:rPr sz="2000" b="1" dirty="0">
                          <a:latin typeface="Microsoft JhengHei"/>
                          <a:cs typeface="Microsoft JhengHei"/>
                        </a:rPr>
                        <a:t>開始教育實習</a:t>
                      </a:r>
                      <a:endParaRPr sz="20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3175" marB="0">
                    <a:solidFill>
                      <a:srgbClr val="FFF1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object 17"/>
          <p:cNvSpPr/>
          <p:nvPr/>
        </p:nvSpPr>
        <p:spPr>
          <a:xfrm>
            <a:off x="533400" y="486869"/>
            <a:ext cx="11018520" cy="2973168"/>
          </a:xfrm>
          <a:custGeom>
            <a:avLst/>
            <a:gdLst/>
            <a:ahLst/>
            <a:cxnLst/>
            <a:rect l="l" t="t" r="r" b="b"/>
            <a:pathLst>
              <a:path w="8893810" h="2385060">
                <a:moveTo>
                  <a:pt x="8778293" y="36871"/>
                </a:moveTo>
                <a:lnTo>
                  <a:pt x="0" y="2348103"/>
                </a:lnTo>
                <a:lnTo>
                  <a:pt x="9652" y="2384933"/>
                </a:lnTo>
                <a:lnTo>
                  <a:pt x="8787993" y="73722"/>
                </a:lnTo>
                <a:lnTo>
                  <a:pt x="8778293" y="36871"/>
                </a:lnTo>
                <a:close/>
              </a:path>
              <a:path w="8893810" h="2385060">
                <a:moveTo>
                  <a:pt x="8887031" y="32003"/>
                </a:moveTo>
                <a:lnTo>
                  <a:pt x="8796782" y="32003"/>
                </a:lnTo>
                <a:lnTo>
                  <a:pt x="8806561" y="68834"/>
                </a:lnTo>
                <a:lnTo>
                  <a:pt x="8787993" y="73722"/>
                </a:lnTo>
                <a:lnTo>
                  <a:pt x="8797671" y="110489"/>
                </a:lnTo>
                <a:lnTo>
                  <a:pt x="8887031" y="32003"/>
                </a:lnTo>
                <a:close/>
              </a:path>
              <a:path w="8893810" h="2385060">
                <a:moveTo>
                  <a:pt x="8796782" y="32003"/>
                </a:moveTo>
                <a:lnTo>
                  <a:pt x="8778293" y="36871"/>
                </a:lnTo>
                <a:lnTo>
                  <a:pt x="8787993" y="73722"/>
                </a:lnTo>
                <a:lnTo>
                  <a:pt x="8806561" y="68834"/>
                </a:lnTo>
                <a:lnTo>
                  <a:pt x="8796782" y="32003"/>
                </a:lnTo>
                <a:close/>
              </a:path>
              <a:path w="8893810" h="2385060">
                <a:moveTo>
                  <a:pt x="8768588" y="0"/>
                </a:moveTo>
                <a:lnTo>
                  <a:pt x="8778293" y="36871"/>
                </a:lnTo>
                <a:lnTo>
                  <a:pt x="8796782" y="32003"/>
                </a:lnTo>
                <a:lnTo>
                  <a:pt x="8887031" y="32003"/>
                </a:lnTo>
                <a:lnTo>
                  <a:pt x="8893683" y="26162"/>
                </a:lnTo>
                <a:lnTo>
                  <a:pt x="876858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1">
            <a:extLst>
              <a:ext uri="{FF2B5EF4-FFF2-40B4-BE49-F238E27FC236}">
                <a16:creationId xmlns:a16="http://schemas.microsoft.com/office/drawing/2014/main" id="{D305C8F1-7028-4EEE-A6D7-96E562526FC9}"/>
              </a:ext>
            </a:extLst>
          </p:cNvPr>
          <p:cNvSpPr txBox="1"/>
          <p:nvPr/>
        </p:nvSpPr>
        <p:spPr>
          <a:xfrm>
            <a:off x="4548568" y="2769537"/>
            <a:ext cx="172326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zh-TW" sz="2400" b="1" spc="-5" dirty="0">
                <a:latin typeface="Calibri"/>
                <a:cs typeface="Calibri"/>
              </a:rPr>
              <a:t>12/9-12/31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(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第二梯次選填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)</a:t>
            </a:r>
            <a:endParaRPr lang="en-US" altLang="zh-TW" sz="1200" b="1" spc="-5" dirty="0">
              <a:latin typeface="Calibri"/>
              <a:cs typeface="Calibri"/>
            </a:endParaRPr>
          </a:p>
        </p:txBody>
      </p:sp>
      <p:sp>
        <p:nvSpPr>
          <p:cNvPr id="21" name="object 5">
            <a:extLst>
              <a:ext uri="{FF2B5EF4-FFF2-40B4-BE49-F238E27FC236}">
                <a16:creationId xmlns:a16="http://schemas.microsoft.com/office/drawing/2014/main" id="{DF94634E-48B5-4510-B9BA-B82A1465DB8B}"/>
              </a:ext>
            </a:extLst>
          </p:cNvPr>
          <p:cNvSpPr txBox="1"/>
          <p:nvPr/>
        </p:nvSpPr>
        <p:spPr>
          <a:xfrm>
            <a:off x="4047178" y="3429562"/>
            <a:ext cx="2277422" cy="532838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43434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434340" algn="l"/>
                <a:tab pos="434975" algn="l"/>
              </a:tabLst>
            </a:pPr>
            <a:r>
              <a:rPr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尋找實習幼兒園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4340" algn="l"/>
                <a:tab pos="434975" algn="l"/>
              </a:tabLst>
            </a:pPr>
            <a:r>
              <a:rPr sz="16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填寫google</a:t>
            </a:r>
            <a:r>
              <a:rPr sz="1600" b="1" spc="-10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 </a:t>
            </a:r>
            <a:r>
              <a:rPr sz="16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表單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22" name="object 11">
            <a:extLst>
              <a:ext uri="{FF2B5EF4-FFF2-40B4-BE49-F238E27FC236}">
                <a16:creationId xmlns:a16="http://schemas.microsoft.com/office/drawing/2014/main" id="{17D65314-B61E-4BC1-A61B-B826D4D43DF1}"/>
              </a:ext>
            </a:extLst>
          </p:cNvPr>
          <p:cNvSpPr txBox="1"/>
          <p:nvPr/>
        </p:nvSpPr>
        <p:spPr>
          <a:xfrm>
            <a:off x="7010400" y="2236911"/>
            <a:ext cx="889622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zh-TW" sz="2000" b="1" spc="-5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114/1/7</a:t>
            </a:r>
            <a:endParaRPr sz="2000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8BF7EE87-3B16-4BD7-BA5F-144992EDE65D}"/>
              </a:ext>
            </a:extLst>
          </p:cNvPr>
          <p:cNvSpPr txBox="1"/>
          <p:nvPr/>
        </p:nvSpPr>
        <p:spPr>
          <a:xfrm>
            <a:off x="6458250" y="2613788"/>
            <a:ext cx="2212984" cy="808555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38735" rIns="0" bIns="0" rtlCol="0">
            <a:spAutoFit/>
          </a:bodyPr>
          <a:lstStyle/>
          <a:p>
            <a:pPr marL="435609" indent="-342900">
              <a:lnSpc>
                <a:spcPct val="100000"/>
              </a:lnSpc>
              <a:spcBef>
                <a:spcPts val="305"/>
              </a:spcBef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師培中心審查資料完成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5609" indent="-342900">
              <a:lnSpc>
                <a:spcPct val="100000"/>
              </a:lnSpc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公告第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2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次審查結果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24" name="object 5">
            <a:extLst>
              <a:ext uri="{FF2B5EF4-FFF2-40B4-BE49-F238E27FC236}">
                <a16:creationId xmlns:a16="http://schemas.microsoft.com/office/drawing/2014/main" id="{41C759F4-67F9-4437-8CA2-835D265DE4D0}"/>
              </a:ext>
            </a:extLst>
          </p:cNvPr>
          <p:cNvSpPr txBox="1"/>
          <p:nvPr/>
        </p:nvSpPr>
        <p:spPr>
          <a:xfrm>
            <a:off x="8790620" y="1806767"/>
            <a:ext cx="2634990" cy="779059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434340" marR="97790" indent="-342900">
              <a:lnSpc>
                <a:spcPct val="100000"/>
              </a:lnSpc>
              <a:buFont typeface="Arial MT"/>
              <a:buChar char="•"/>
              <a:tabLst>
                <a:tab pos="434340" algn="l"/>
                <a:tab pos="434975" algn="l"/>
              </a:tabLst>
            </a:pPr>
            <a:r>
              <a:rPr sz="16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準備教育實習同意書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5609" indent="-342900">
              <a:lnSpc>
                <a:spcPct val="100000"/>
              </a:lnSpc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簽署實習同意書完成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435609" indent="-342900">
              <a:lnSpc>
                <a:spcPct val="100000"/>
              </a:lnSpc>
              <a:buFont typeface="Arial MT"/>
              <a:buChar char="•"/>
              <a:tabLst>
                <a:tab pos="434975" algn="l"/>
                <a:tab pos="435609" algn="l"/>
              </a:tabLst>
            </a:pP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報名教師資格考試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7F2C5FAE-E830-4A7A-94E2-23519491AC16}"/>
              </a:ext>
            </a:extLst>
          </p:cNvPr>
          <p:cNvSpPr txBox="1"/>
          <p:nvPr/>
        </p:nvSpPr>
        <p:spPr>
          <a:xfrm>
            <a:off x="9673775" y="1084320"/>
            <a:ext cx="434340" cy="348172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555"/>
              </a:spcBef>
            </a:pPr>
            <a:r>
              <a:rPr lang="zh-TW" altLang="en-US" b="1" dirty="0">
                <a:solidFill>
                  <a:srgbClr val="FFFFFF"/>
                </a:solidFill>
                <a:latin typeface="Microsoft JhengHei"/>
                <a:cs typeface="Microsoft JhengHei"/>
              </a:rPr>
              <a:t>五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id="{FB43707F-282F-4BA4-BC74-7EE95153D347}"/>
              </a:ext>
            </a:extLst>
          </p:cNvPr>
          <p:cNvSpPr txBox="1"/>
          <p:nvPr/>
        </p:nvSpPr>
        <p:spPr>
          <a:xfrm>
            <a:off x="9446134" y="1458062"/>
            <a:ext cx="99326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zh-TW" sz="2000" b="1" spc="-5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114/2/28</a:t>
            </a:r>
            <a:endParaRPr sz="2000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7" name="object 17">
            <a:extLst>
              <a:ext uri="{FF2B5EF4-FFF2-40B4-BE49-F238E27FC236}">
                <a16:creationId xmlns:a16="http://schemas.microsoft.com/office/drawing/2014/main" id="{2612BA7E-A966-4563-8391-900563D080F4}"/>
              </a:ext>
            </a:extLst>
          </p:cNvPr>
          <p:cNvSpPr/>
          <p:nvPr/>
        </p:nvSpPr>
        <p:spPr>
          <a:xfrm rot="21351354">
            <a:off x="3810000" y="3885766"/>
            <a:ext cx="7081277" cy="1372034"/>
          </a:xfrm>
          <a:custGeom>
            <a:avLst/>
            <a:gdLst/>
            <a:ahLst/>
            <a:cxnLst/>
            <a:rect l="l" t="t" r="r" b="b"/>
            <a:pathLst>
              <a:path w="8893810" h="2385060">
                <a:moveTo>
                  <a:pt x="8778293" y="36871"/>
                </a:moveTo>
                <a:lnTo>
                  <a:pt x="0" y="2348103"/>
                </a:lnTo>
                <a:lnTo>
                  <a:pt x="9652" y="2384933"/>
                </a:lnTo>
                <a:lnTo>
                  <a:pt x="8787993" y="73722"/>
                </a:lnTo>
                <a:lnTo>
                  <a:pt x="8778293" y="36871"/>
                </a:lnTo>
                <a:close/>
              </a:path>
              <a:path w="8893810" h="2385060">
                <a:moveTo>
                  <a:pt x="8887031" y="32003"/>
                </a:moveTo>
                <a:lnTo>
                  <a:pt x="8796782" y="32003"/>
                </a:lnTo>
                <a:lnTo>
                  <a:pt x="8806561" y="68834"/>
                </a:lnTo>
                <a:lnTo>
                  <a:pt x="8787993" y="73722"/>
                </a:lnTo>
                <a:lnTo>
                  <a:pt x="8797671" y="110489"/>
                </a:lnTo>
                <a:lnTo>
                  <a:pt x="8887031" y="32003"/>
                </a:lnTo>
                <a:close/>
              </a:path>
              <a:path w="8893810" h="2385060">
                <a:moveTo>
                  <a:pt x="8796782" y="32003"/>
                </a:moveTo>
                <a:lnTo>
                  <a:pt x="8778293" y="36871"/>
                </a:lnTo>
                <a:lnTo>
                  <a:pt x="8787993" y="73722"/>
                </a:lnTo>
                <a:lnTo>
                  <a:pt x="8806561" y="68834"/>
                </a:lnTo>
                <a:lnTo>
                  <a:pt x="8796782" y="32003"/>
                </a:lnTo>
                <a:close/>
              </a:path>
              <a:path w="8893810" h="2385060">
                <a:moveTo>
                  <a:pt x="8768588" y="0"/>
                </a:moveTo>
                <a:lnTo>
                  <a:pt x="8778293" y="36871"/>
                </a:lnTo>
                <a:lnTo>
                  <a:pt x="8796782" y="32003"/>
                </a:lnTo>
                <a:lnTo>
                  <a:pt x="8887031" y="32003"/>
                </a:lnTo>
                <a:lnTo>
                  <a:pt x="8893683" y="26162"/>
                </a:lnTo>
                <a:lnTo>
                  <a:pt x="876858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28" name="object 9">
            <a:extLst>
              <a:ext uri="{FF2B5EF4-FFF2-40B4-BE49-F238E27FC236}">
                <a16:creationId xmlns:a16="http://schemas.microsoft.com/office/drawing/2014/main" id="{66C1DB39-EBE4-4D2F-8E2D-562CF90ED5A2}"/>
              </a:ext>
            </a:extLst>
          </p:cNvPr>
          <p:cNvSpPr txBox="1"/>
          <p:nvPr/>
        </p:nvSpPr>
        <p:spPr>
          <a:xfrm>
            <a:off x="9700260" y="4114800"/>
            <a:ext cx="434340" cy="348172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555"/>
              </a:spcBef>
            </a:pPr>
            <a:r>
              <a:rPr lang="zh-TW" altLang="en-US"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七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29" name="object 9">
            <a:extLst>
              <a:ext uri="{FF2B5EF4-FFF2-40B4-BE49-F238E27FC236}">
                <a16:creationId xmlns:a16="http://schemas.microsoft.com/office/drawing/2014/main" id="{80895E8D-0FD9-4184-A22B-3429E8DDCC48}"/>
              </a:ext>
            </a:extLst>
          </p:cNvPr>
          <p:cNvSpPr txBox="1"/>
          <p:nvPr/>
        </p:nvSpPr>
        <p:spPr>
          <a:xfrm>
            <a:off x="5943600" y="5062028"/>
            <a:ext cx="434340" cy="348172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555"/>
              </a:spcBef>
            </a:pPr>
            <a:r>
              <a:rPr lang="zh-TW" altLang="en-US"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六</a:t>
            </a:r>
            <a:endParaRPr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3308" y="558165"/>
            <a:ext cx="28663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</a:rPr>
              <a:t>申請教育實習流程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41604" y="1988820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一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73267" y="1694688"/>
            <a:ext cx="4551045" cy="86106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38735" rIns="0" bIns="0" rtlCol="0">
            <a:spAutoFit/>
          </a:bodyPr>
          <a:lstStyle/>
          <a:p>
            <a:pPr marL="3175" algn="ctr">
              <a:lnSpc>
                <a:spcPts val="2370"/>
              </a:lnSpc>
              <a:spcBef>
                <a:spcPts val="305"/>
              </a:spcBef>
            </a:pPr>
            <a:r>
              <a:rPr sz="2000" b="1" dirty="0">
                <a:latin typeface="Microsoft JhengHei"/>
                <a:cs typeface="Microsoft JhengHei"/>
              </a:rPr>
              <a:t>網址:</a:t>
            </a:r>
            <a:endParaRPr sz="2000" dirty="0">
              <a:latin typeface="Microsoft JhengHei"/>
              <a:cs typeface="Microsoft JhengHei"/>
            </a:endParaRPr>
          </a:p>
          <a:p>
            <a:pPr marL="3810" algn="ctr">
              <a:lnSpc>
                <a:spcPts val="2370"/>
              </a:lnSpc>
            </a:pPr>
            <a:r>
              <a:rPr sz="20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https://eii.ncue.edu.tw/index.aspx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38273" y="1810892"/>
            <a:ext cx="2768600" cy="74930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>
              <a:lnSpc>
                <a:spcPts val="2820"/>
              </a:lnSpc>
              <a:spcBef>
                <a:spcPts val="240"/>
              </a:spcBef>
            </a:pPr>
            <a:r>
              <a:rPr sz="2400" b="1" dirty="0">
                <a:latin typeface="Microsoft JhengHei"/>
                <a:cs typeface="Microsoft JhengHei"/>
              </a:rPr>
              <a:t>從全國教育實習平台 上找適合實習機構</a:t>
            </a:r>
            <a:endParaRPr sz="2400">
              <a:latin typeface="Microsoft JhengHei"/>
              <a:cs typeface="Microsoft JhengHe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619250" y="2785872"/>
            <a:ext cx="7513320" cy="3676015"/>
            <a:chOff x="1619250" y="2785872"/>
            <a:chExt cx="7513320" cy="367601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72868" y="2798064"/>
              <a:ext cx="6632448" cy="364845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366772" y="2791968"/>
              <a:ext cx="6644640" cy="3660775"/>
            </a:xfrm>
            <a:custGeom>
              <a:avLst/>
              <a:gdLst/>
              <a:ahLst/>
              <a:cxnLst/>
              <a:rect l="l" t="t" r="r" b="b"/>
              <a:pathLst>
                <a:path w="6644640" h="3660775">
                  <a:moveTo>
                    <a:pt x="0" y="3660648"/>
                  </a:moveTo>
                  <a:lnTo>
                    <a:pt x="6644640" y="3660648"/>
                  </a:lnTo>
                  <a:lnTo>
                    <a:pt x="6644640" y="0"/>
                  </a:lnTo>
                  <a:lnTo>
                    <a:pt x="0" y="0"/>
                  </a:lnTo>
                  <a:lnTo>
                    <a:pt x="0" y="3660648"/>
                  </a:lnTo>
                  <a:close/>
                </a:path>
              </a:pathLst>
            </a:custGeom>
            <a:ln w="12192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73630" y="5340857"/>
              <a:ext cx="1481455" cy="210820"/>
            </a:xfrm>
            <a:custGeom>
              <a:avLst/>
              <a:gdLst/>
              <a:ahLst/>
              <a:cxnLst/>
              <a:rect l="l" t="t" r="r" b="b"/>
              <a:pathLst>
                <a:path w="1481454" h="210820">
                  <a:moveTo>
                    <a:pt x="0" y="210312"/>
                  </a:moveTo>
                  <a:lnTo>
                    <a:pt x="1481328" y="210312"/>
                  </a:lnTo>
                  <a:lnTo>
                    <a:pt x="1481328" y="0"/>
                  </a:lnTo>
                  <a:lnTo>
                    <a:pt x="0" y="0"/>
                  </a:lnTo>
                  <a:lnTo>
                    <a:pt x="0" y="210312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619250" y="4956810"/>
              <a:ext cx="697865" cy="511175"/>
            </a:xfrm>
            <a:custGeom>
              <a:avLst/>
              <a:gdLst/>
              <a:ahLst/>
              <a:cxnLst/>
              <a:rect l="l" t="t" r="r" b="b"/>
              <a:pathLst>
                <a:path w="697864" h="511175">
                  <a:moveTo>
                    <a:pt x="67444" y="36818"/>
                  </a:moveTo>
                  <a:lnTo>
                    <a:pt x="55827" y="52778"/>
                  </a:lnTo>
                  <a:lnTo>
                    <a:pt x="685926" y="510793"/>
                  </a:lnTo>
                  <a:lnTo>
                    <a:pt x="697611" y="494791"/>
                  </a:lnTo>
                  <a:lnTo>
                    <a:pt x="67444" y="36818"/>
                  </a:lnTo>
                  <a:close/>
                </a:path>
                <a:path w="697864" h="511175">
                  <a:moveTo>
                    <a:pt x="0" y="0"/>
                  </a:moveTo>
                  <a:lnTo>
                    <a:pt x="39243" y="75564"/>
                  </a:lnTo>
                  <a:lnTo>
                    <a:pt x="55827" y="52778"/>
                  </a:lnTo>
                  <a:lnTo>
                    <a:pt x="45593" y="45338"/>
                  </a:lnTo>
                  <a:lnTo>
                    <a:pt x="57150" y="29337"/>
                  </a:lnTo>
                  <a:lnTo>
                    <a:pt x="72889" y="29337"/>
                  </a:lnTo>
                  <a:lnTo>
                    <a:pt x="84074" y="13969"/>
                  </a:lnTo>
                  <a:lnTo>
                    <a:pt x="0" y="0"/>
                  </a:lnTo>
                  <a:close/>
                </a:path>
                <a:path w="697864" h="511175">
                  <a:moveTo>
                    <a:pt x="57150" y="29337"/>
                  </a:moveTo>
                  <a:lnTo>
                    <a:pt x="45593" y="45338"/>
                  </a:lnTo>
                  <a:lnTo>
                    <a:pt x="55827" y="52778"/>
                  </a:lnTo>
                  <a:lnTo>
                    <a:pt x="67444" y="36818"/>
                  </a:lnTo>
                  <a:lnTo>
                    <a:pt x="57150" y="29337"/>
                  </a:lnTo>
                  <a:close/>
                </a:path>
                <a:path w="697864" h="511175">
                  <a:moveTo>
                    <a:pt x="72889" y="29337"/>
                  </a:moveTo>
                  <a:lnTo>
                    <a:pt x="57150" y="29337"/>
                  </a:lnTo>
                  <a:lnTo>
                    <a:pt x="67444" y="36818"/>
                  </a:lnTo>
                  <a:lnTo>
                    <a:pt x="72889" y="29337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209282" y="5871210"/>
              <a:ext cx="445134" cy="576580"/>
            </a:xfrm>
            <a:custGeom>
              <a:avLst/>
              <a:gdLst/>
              <a:ahLst/>
              <a:cxnLst/>
              <a:rect l="l" t="t" r="r" b="b"/>
              <a:pathLst>
                <a:path w="445134" h="576579">
                  <a:moveTo>
                    <a:pt x="0" y="576071"/>
                  </a:moveTo>
                  <a:lnTo>
                    <a:pt x="445007" y="576071"/>
                  </a:lnTo>
                  <a:lnTo>
                    <a:pt x="445007" y="0"/>
                  </a:lnTo>
                  <a:lnTo>
                    <a:pt x="0" y="0"/>
                  </a:lnTo>
                  <a:lnTo>
                    <a:pt x="0" y="576071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777226" y="5890450"/>
              <a:ext cx="1355725" cy="537845"/>
            </a:xfrm>
            <a:custGeom>
              <a:avLst/>
              <a:gdLst/>
              <a:ahLst/>
              <a:cxnLst/>
              <a:rect l="l" t="t" r="r" b="b"/>
              <a:pathLst>
                <a:path w="1355725" h="537845">
                  <a:moveTo>
                    <a:pt x="1280649" y="26294"/>
                  </a:moveTo>
                  <a:lnTo>
                    <a:pt x="0" y="519074"/>
                  </a:lnTo>
                  <a:lnTo>
                    <a:pt x="7112" y="537565"/>
                  </a:lnTo>
                  <a:lnTo>
                    <a:pt x="1287779" y="44778"/>
                  </a:lnTo>
                  <a:lnTo>
                    <a:pt x="1280649" y="26294"/>
                  </a:lnTo>
                  <a:close/>
                </a:path>
                <a:path w="1355725" h="537845">
                  <a:moveTo>
                    <a:pt x="1342982" y="21742"/>
                  </a:moveTo>
                  <a:lnTo>
                    <a:pt x="1292478" y="21742"/>
                  </a:lnTo>
                  <a:lnTo>
                    <a:pt x="1299591" y="40233"/>
                  </a:lnTo>
                  <a:lnTo>
                    <a:pt x="1287779" y="44778"/>
                  </a:lnTo>
                  <a:lnTo>
                    <a:pt x="1297940" y="71120"/>
                  </a:lnTo>
                  <a:lnTo>
                    <a:pt x="1342982" y="21742"/>
                  </a:lnTo>
                  <a:close/>
                </a:path>
                <a:path w="1355725" h="537845">
                  <a:moveTo>
                    <a:pt x="1292478" y="21742"/>
                  </a:moveTo>
                  <a:lnTo>
                    <a:pt x="1280649" y="26294"/>
                  </a:lnTo>
                  <a:lnTo>
                    <a:pt x="1287779" y="44778"/>
                  </a:lnTo>
                  <a:lnTo>
                    <a:pt x="1299591" y="40233"/>
                  </a:lnTo>
                  <a:lnTo>
                    <a:pt x="1292478" y="21742"/>
                  </a:lnTo>
                  <a:close/>
                </a:path>
                <a:path w="1355725" h="537845">
                  <a:moveTo>
                    <a:pt x="1270507" y="0"/>
                  </a:moveTo>
                  <a:lnTo>
                    <a:pt x="1280649" y="26294"/>
                  </a:lnTo>
                  <a:lnTo>
                    <a:pt x="1292478" y="21742"/>
                  </a:lnTo>
                  <a:lnTo>
                    <a:pt x="1342982" y="21742"/>
                  </a:lnTo>
                  <a:lnTo>
                    <a:pt x="1355344" y="8191"/>
                  </a:lnTo>
                  <a:lnTo>
                    <a:pt x="1270507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352043" y="4302252"/>
            <a:ext cx="1896110" cy="605155"/>
            <a:chOff x="352043" y="4302252"/>
            <a:chExt cx="1896110" cy="605155"/>
          </a:xfrm>
        </p:grpSpPr>
        <p:sp>
          <p:nvSpPr>
            <p:cNvPr id="14" name="object 14"/>
            <p:cNvSpPr/>
            <p:nvPr/>
          </p:nvSpPr>
          <p:spPr>
            <a:xfrm>
              <a:off x="463295" y="4599432"/>
              <a:ext cx="1784985" cy="307975"/>
            </a:xfrm>
            <a:custGeom>
              <a:avLst/>
              <a:gdLst/>
              <a:ahLst/>
              <a:cxnLst/>
              <a:rect l="l" t="t" r="r" b="b"/>
              <a:pathLst>
                <a:path w="1784985" h="307975">
                  <a:moveTo>
                    <a:pt x="1784604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1784604" y="307848"/>
                  </a:lnTo>
                  <a:lnTo>
                    <a:pt x="1784604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52043" y="4302252"/>
              <a:ext cx="220979" cy="297180"/>
            </a:xfrm>
            <a:custGeom>
              <a:avLst/>
              <a:gdLst/>
              <a:ahLst/>
              <a:cxnLst/>
              <a:rect l="l" t="t" r="r" b="b"/>
              <a:pathLst>
                <a:path w="220979" h="297179">
                  <a:moveTo>
                    <a:pt x="220979" y="0"/>
                  </a:moveTo>
                  <a:lnTo>
                    <a:pt x="0" y="0"/>
                  </a:lnTo>
                  <a:lnTo>
                    <a:pt x="0" y="297180"/>
                  </a:lnTo>
                  <a:lnTo>
                    <a:pt x="220979" y="297180"/>
                  </a:lnTo>
                  <a:lnTo>
                    <a:pt x="220979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96951" y="4239361"/>
            <a:ext cx="1760220" cy="62865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1</a:t>
            </a:r>
            <a:endParaRPr sz="1400" dirty="0">
              <a:latin typeface="Microsoft JhengHei"/>
              <a:cs typeface="Microsoft JhengHei"/>
            </a:endParaRPr>
          </a:p>
          <a:p>
            <a:pPr marL="156845">
              <a:lnSpc>
                <a:spcPct val="100000"/>
              </a:lnSpc>
              <a:spcBef>
                <a:spcPts val="695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請選11</a:t>
            </a:r>
            <a:r>
              <a:rPr lang="en-US" altLang="zh-TW"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4</a:t>
            </a:r>
            <a:r>
              <a:rPr sz="1400" spc="5" dirty="0">
                <a:solidFill>
                  <a:srgbClr val="FFFFFF"/>
                </a:solidFill>
                <a:latin typeface="Microsoft JhengHei"/>
                <a:cs typeface="Microsoft JhengHei"/>
              </a:rPr>
              <a:t>-</a:t>
            </a: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11</a:t>
            </a:r>
            <a:r>
              <a:rPr lang="en-US" altLang="zh-TW"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5</a:t>
            </a:r>
            <a:r>
              <a:rPr sz="1400" spc="-15" dirty="0">
                <a:solidFill>
                  <a:srgbClr val="FFFFFF"/>
                </a:solidFill>
                <a:latin typeface="Microsoft JhengHei"/>
                <a:cs typeface="Microsoft JhengHei"/>
              </a:rPr>
              <a:t>學</a:t>
            </a: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年度</a:t>
            </a:r>
            <a:endParaRPr sz="1400" dirty="0">
              <a:latin typeface="Microsoft JhengHei"/>
              <a:cs typeface="Microsoft JhengHe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192768" y="5608320"/>
            <a:ext cx="2127885" cy="524510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 marR="243840">
              <a:lnSpc>
                <a:spcPct val="100000"/>
              </a:lnSpc>
              <a:spcBef>
                <a:spcPts val="330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請選「適合」、「可考 量」之實習機構</a:t>
            </a:r>
            <a:endParaRPr sz="140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1604" y="583691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一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604" y="1191767"/>
            <a:ext cx="3784600" cy="1015365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38100" rIns="0" bIns="0" rtlCol="0">
            <a:spAutoFit/>
          </a:bodyPr>
          <a:lstStyle/>
          <a:p>
            <a:pPr algn="ctr">
              <a:lnSpc>
                <a:spcPts val="2370"/>
              </a:lnSpc>
              <a:spcBef>
                <a:spcPts val="300"/>
              </a:spcBef>
            </a:pPr>
            <a:r>
              <a:rPr sz="2000" b="1" dirty="0">
                <a:latin typeface="Microsoft JhengHei"/>
                <a:cs typeface="Microsoft JhengHei"/>
              </a:rPr>
              <a:t>網址:</a:t>
            </a:r>
            <a:endParaRPr sz="2000">
              <a:latin typeface="Microsoft JhengHei"/>
              <a:cs typeface="Microsoft JhengHei"/>
            </a:endParaRPr>
          </a:p>
          <a:p>
            <a:pPr algn="ctr">
              <a:lnSpc>
                <a:spcPts val="2370"/>
              </a:lnSpc>
            </a:pPr>
            <a:r>
              <a:rPr sz="20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https://eii.ncue.edu.tw/index.aspx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68094" y="611200"/>
            <a:ext cx="24638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0000"/>
                </a:solidFill>
              </a:rPr>
              <a:t>全國教育實習平台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367220" y="234632"/>
            <a:ext cx="11457940" cy="6388735"/>
            <a:chOff x="367220" y="234632"/>
            <a:chExt cx="11457940" cy="638873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50479" y="2289047"/>
              <a:ext cx="4171187" cy="414832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48955" y="2287524"/>
              <a:ext cx="4174490" cy="4151629"/>
            </a:xfrm>
            <a:custGeom>
              <a:avLst/>
              <a:gdLst/>
              <a:ahLst/>
              <a:cxnLst/>
              <a:rect l="l" t="t" r="r" b="b"/>
              <a:pathLst>
                <a:path w="4174490" h="4151629">
                  <a:moveTo>
                    <a:pt x="0" y="4151376"/>
                  </a:moveTo>
                  <a:lnTo>
                    <a:pt x="4174236" y="4151376"/>
                  </a:lnTo>
                  <a:lnTo>
                    <a:pt x="4174236" y="0"/>
                  </a:lnTo>
                  <a:lnTo>
                    <a:pt x="0" y="0"/>
                  </a:lnTo>
                  <a:lnTo>
                    <a:pt x="0" y="4151376"/>
                  </a:lnTo>
                  <a:close/>
                </a:path>
              </a:pathLst>
            </a:custGeom>
            <a:ln w="3175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0332" y="3520440"/>
              <a:ext cx="5634228" cy="309981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68808" y="3518916"/>
              <a:ext cx="5637530" cy="3103245"/>
            </a:xfrm>
            <a:custGeom>
              <a:avLst/>
              <a:gdLst/>
              <a:ahLst/>
              <a:cxnLst/>
              <a:rect l="l" t="t" r="r" b="b"/>
              <a:pathLst>
                <a:path w="5637530" h="3103245">
                  <a:moveTo>
                    <a:pt x="0" y="3102864"/>
                  </a:moveTo>
                  <a:lnTo>
                    <a:pt x="5637276" y="3102864"/>
                  </a:lnTo>
                  <a:lnTo>
                    <a:pt x="5637276" y="0"/>
                  </a:lnTo>
                  <a:lnTo>
                    <a:pt x="0" y="0"/>
                  </a:lnTo>
                  <a:lnTo>
                    <a:pt x="0" y="3102864"/>
                  </a:lnTo>
                  <a:close/>
                </a:path>
              </a:pathLst>
            </a:custGeom>
            <a:ln w="3175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302758" y="5028437"/>
              <a:ext cx="812800" cy="234950"/>
            </a:xfrm>
            <a:custGeom>
              <a:avLst/>
              <a:gdLst/>
              <a:ahLst/>
              <a:cxnLst/>
              <a:rect l="l" t="t" r="r" b="b"/>
              <a:pathLst>
                <a:path w="812800" h="234950">
                  <a:moveTo>
                    <a:pt x="0" y="117348"/>
                  </a:moveTo>
                  <a:lnTo>
                    <a:pt x="25412" y="76417"/>
                  </a:lnTo>
                  <a:lnTo>
                    <a:pt x="95529" y="41758"/>
                  </a:lnTo>
                  <a:lnTo>
                    <a:pt x="144482" y="27611"/>
                  </a:lnTo>
                  <a:lnTo>
                    <a:pt x="201167" y="16030"/>
                  </a:lnTo>
                  <a:lnTo>
                    <a:pt x="264439" y="7346"/>
                  </a:lnTo>
                  <a:lnTo>
                    <a:pt x="333147" y="1891"/>
                  </a:lnTo>
                  <a:lnTo>
                    <a:pt x="406145" y="0"/>
                  </a:lnTo>
                  <a:lnTo>
                    <a:pt x="479144" y="1891"/>
                  </a:lnTo>
                  <a:lnTo>
                    <a:pt x="547852" y="7346"/>
                  </a:lnTo>
                  <a:lnTo>
                    <a:pt x="611123" y="16030"/>
                  </a:lnTo>
                  <a:lnTo>
                    <a:pt x="667809" y="27611"/>
                  </a:lnTo>
                  <a:lnTo>
                    <a:pt x="716762" y="41758"/>
                  </a:lnTo>
                  <a:lnTo>
                    <a:pt x="756835" y="58137"/>
                  </a:lnTo>
                  <a:lnTo>
                    <a:pt x="805747" y="96264"/>
                  </a:lnTo>
                  <a:lnTo>
                    <a:pt x="812291" y="117348"/>
                  </a:lnTo>
                  <a:lnTo>
                    <a:pt x="805747" y="138431"/>
                  </a:lnTo>
                  <a:lnTo>
                    <a:pt x="756835" y="176558"/>
                  </a:lnTo>
                  <a:lnTo>
                    <a:pt x="716762" y="192937"/>
                  </a:lnTo>
                  <a:lnTo>
                    <a:pt x="667809" y="207084"/>
                  </a:lnTo>
                  <a:lnTo>
                    <a:pt x="611124" y="218665"/>
                  </a:lnTo>
                  <a:lnTo>
                    <a:pt x="547852" y="227349"/>
                  </a:lnTo>
                  <a:lnTo>
                    <a:pt x="479144" y="232804"/>
                  </a:lnTo>
                  <a:lnTo>
                    <a:pt x="406145" y="234696"/>
                  </a:lnTo>
                  <a:lnTo>
                    <a:pt x="333147" y="232804"/>
                  </a:lnTo>
                  <a:lnTo>
                    <a:pt x="264439" y="227349"/>
                  </a:lnTo>
                  <a:lnTo>
                    <a:pt x="201167" y="218665"/>
                  </a:lnTo>
                  <a:lnTo>
                    <a:pt x="144482" y="207084"/>
                  </a:lnTo>
                  <a:lnTo>
                    <a:pt x="95529" y="192937"/>
                  </a:lnTo>
                  <a:lnTo>
                    <a:pt x="55456" y="176558"/>
                  </a:lnTo>
                  <a:lnTo>
                    <a:pt x="6544" y="138431"/>
                  </a:lnTo>
                  <a:lnTo>
                    <a:pt x="0" y="117348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56987" y="237744"/>
              <a:ext cx="4408932" cy="441807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855463" y="236220"/>
              <a:ext cx="4411980" cy="4421505"/>
            </a:xfrm>
            <a:custGeom>
              <a:avLst/>
              <a:gdLst/>
              <a:ahLst/>
              <a:cxnLst/>
              <a:rect l="l" t="t" r="r" b="b"/>
              <a:pathLst>
                <a:path w="4411980" h="4421505">
                  <a:moveTo>
                    <a:pt x="0" y="4421124"/>
                  </a:moveTo>
                  <a:lnTo>
                    <a:pt x="4411980" y="4421124"/>
                  </a:lnTo>
                  <a:lnTo>
                    <a:pt x="4411980" y="0"/>
                  </a:lnTo>
                  <a:lnTo>
                    <a:pt x="0" y="0"/>
                  </a:lnTo>
                  <a:lnTo>
                    <a:pt x="0" y="4421124"/>
                  </a:lnTo>
                  <a:close/>
                </a:path>
              </a:pathLst>
            </a:custGeom>
            <a:ln w="3175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404104" y="5393435"/>
              <a:ext cx="783590" cy="307975"/>
            </a:xfrm>
            <a:custGeom>
              <a:avLst/>
              <a:gdLst/>
              <a:ahLst/>
              <a:cxnLst/>
              <a:rect l="l" t="t" r="r" b="b"/>
              <a:pathLst>
                <a:path w="783589" h="307975">
                  <a:moveTo>
                    <a:pt x="783336" y="0"/>
                  </a:moveTo>
                  <a:lnTo>
                    <a:pt x="0" y="0"/>
                  </a:lnTo>
                  <a:lnTo>
                    <a:pt x="0" y="307847"/>
                  </a:lnTo>
                  <a:lnTo>
                    <a:pt x="783336" y="307847"/>
                  </a:lnTo>
                  <a:lnTo>
                    <a:pt x="78333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483097" y="5420664"/>
            <a:ext cx="56070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按搜尋</a:t>
            </a:r>
            <a:endParaRPr sz="1400">
              <a:latin typeface="Microsoft JhengHei"/>
              <a:cs typeface="Microsoft JhengHe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619244" y="601852"/>
            <a:ext cx="5447030" cy="4554855"/>
            <a:chOff x="4619244" y="601852"/>
            <a:chExt cx="5447030" cy="4554855"/>
          </a:xfrm>
        </p:grpSpPr>
        <p:sp>
          <p:nvSpPr>
            <p:cNvPr id="16" name="object 16"/>
            <p:cNvSpPr/>
            <p:nvPr/>
          </p:nvSpPr>
          <p:spPr>
            <a:xfrm>
              <a:off x="4619244" y="2410205"/>
              <a:ext cx="4622800" cy="2746375"/>
            </a:xfrm>
            <a:custGeom>
              <a:avLst/>
              <a:gdLst/>
              <a:ahLst/>
              <a:cxnLst/>
              <a:rect l="l" t="t" r="r" b="b"/>
              <a:pathLst>
                <a:path w="4622800" h="2746375">
                  <a:moveTo>
                    <a:pt x="683006" y="2726182"/>
                  </a:moveTo>
                  <a:lnTo>
                    <a:pt x="19812" y="2726182"/>
                  </a:lnTo>
                  <a:lnTo>
                    <a:pt x="19812" y="48006"/>
                  </a:lnTo>
                  <a:lnTo>
                    <a:pt x="162306" y="48006"/>
                  </a:lnTo>
                  <a:lnTo>
                    <a:pt x="162306" y="76200"/>
                  </a:lnTo>
                  <a:lnTo>
                    <a:pt x="218681" y="48006"/>
                  </a:lnTo>
                  <a:lnTo>
                    <a:pt x="238506" y="38100"/>
                  </a:lnTo>
                  <a:lnTo>
                    <a:pt x="218694" y="28194"/>
                  </a:lnTo>
                  <a:lnTo>
                    <a:pt x="162306" y="0"/>
                  </a:lnTo>
                  <a:lnTo>
                    <a:pt x="162306" y="28194"/>
                  </a:lnTo>
                  <a:lnTo>
                    <a:pt x="0" y="28194"/>
                  </a:lnTo>
                  <a:lnTo>
                    <a:pt x="0" y="2745994"/>
                  </a:lnTo>
                  <a:lnTo>
                    <a:pt x="683006" y="2745994"/>
                  </a:lnTo>
                  <a:lnTo>
                    <a:pt x="683006" y="2736088"/>
                  </a:lnTo>
                  <a:lnTo>
                    <a:pt x="683006" y="2726182"/>
                  </a:lnTo>
                  <a:close/>
                </a:path>
                <a:path w="4622800" h="2746375">
                  <a:moveTo>
                    <a:pt x="4622292" y="784860"/>
                  </a:moveTo>
                  <a:lnTo>
                    <a:pt x="4537710" y="774446"/>
                  </a:lnTo>
                  <a:lnTo>
                    <a:pt x="4547159" y="801027"/>
                  </a:lnTo>
                  <a:lnTo>
                    <a:pt x="2565400" y="1504188"/>
                  </a:lnTo>
                  <a:lnTo>
                    <a:pt x="2572004" y="1522857"/>
                  </a:lnTo>
                  <a:lnTo>
                    <a:pt x="4553801" y="819721"/>
                  </a:lnTo>
                  <a:lnTo>
                    <a:pt x="4563237" y="846201"/>
                  </a:lnTo>
                  <a:lnTo>
                    <a:pt x="4610798" y="796798"/>
                  </a:lnTo>
                  <a:lnTo>
                    <a:pt x="4622292" y="78486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799838" y="616457"/>
              <a:ext cx="5252085" cy="3642360"/>
            </a:xfrm>
            <a:custGeom>
              <a:avLst/>
              <a:gdLst/>
              <a:ahLst/>
              <a:cxnLst/>
              <a:rect l="l" t="t" r="r" b="b"/>
              <a:pathLst>
                <a:path w="5252084" h="3642360">
                  <a:moveTo>
                    <a:pt x="0" y="261365"/>
                  </a:moveTo>
                  <a:lnTo>
                    <a:pt x="15385" y="196994"/>
                  </a:lnTo>
                  <a:lnTo>
                    <a:pt x="59023" y="138474"/>
                  </a:lnTo>
                  <a:lnTo>
                    <a:pt x="90255" y="112019"/>
                  </a:lnTo>
                  <a:lnTo>
                    <a:pt x="127133" y="87762"/>
                  </a:lnTo>
                  <a:lnTo>
                    <a:pt x="169185" y="65945"/>
                  </a:lnTo>
                  <a:lnTo>
                    <a:pt x="215937" y="46814"/>
                  </a:lnTo>
                  <a:lnTo>
                    <a:pt x="266918" y="30613"/>
                  </a:lnTo>
                  <a:lnTo>
                    <a:pt x="321656" y="17586"/>
                  </a:lnTo>
                  <a:lnTo>
                    <a:pt x="379677" y="7979"/>
                  </a:lnTo>
                  <a:lnTo>
                    <a:pt x="440510" y="2035"/>
                  </a:lnTo>
                  <a:lnTo>
                    <a:pt x="503682" y="0"/>
                  </a:lnTo>
                  <a:lnTo>
                    <a:pt x="566853" y="2035"/>
                  </a:lnTo>
                  <a:lnTo>
                    <a:pt x="627686" y="7979"/>
                  </a:lnTo>
                  <a:lnTo>
                    <a:pt x="685707" y="17586"/>
                  </a:lnTo>
                  <a:lnTo>
                    <a:pt x="740445" y="30613"/>
                  </a:lnTo>
                  <a:lnTo>
                    <a:pt x="791426" y="46814"/>
                  </a:lnTo>
                  <a:lnTo>
                    <a:pt x="838178" y="65945"/>
                  </a:lnTo>
                  <a:lnTo>
                    <a:pt x="880230" y="87762"/>
                  </a:lnTo>
                  <a:lnTo>
                    <a:pt x="917108" y="112019"/>
                  </a:lnTo>
                  <a:lnTo>
                    <a:pt x="948340" y="138474"/>
                  </a:lnTo>
                  <a:lnTo>
                    <a:pt x="991978" y="196994"/>
                  </a:lnTo>
                  <a:lnTo>
                    <a:pt x="1007363" y="261365"/>
                  </a:lnTo>
                  <a:lnTo>
                    <a:pt x="1003438" y="294161"/>
                  </a:lnTo>
                  <a:lnTo>
                    <a:pt x="973454" y="355851"/>
                  </a:lnTo>
                  <a:lnTo>
                    <a:pt x="917108" y="410712"/>
                  </a:lnTo>
                  <a:lnTo>
                    <a:pt x="880230" y="434969"/>
                  </a:lnTo>
                  <a:lnTo>
                    <a:pt x="838178" y="456786"/>
                  </a:lnTo>
                  <a:lnTo>
                    <a:pt x="791426" y="475917"/>
                  </a:lnTo>
                  <a:lnTo>
                    <a:pt x="740445" y="492118"/>
                  </a:lnTo>
                  <a:lnTo>
                    <a:pt x="685707" y="505145"/>
                  </a:lnTo>
                  <a:lnTo>
                    <a:pt x="627686" y="514752"/>
                  </a:lnTo>
                  <a:lnTo>
                    <a:pt x="566853" y="520696"/>
                  </a:lnTo>
                  <a:lnTo>
                    <a:pt x="503682" y="522731"/>
                  </a:lnTo>
                  <a:lnTo>
                    <a:pt x="440510" y="520696"/>
                  </a:lnTo>
                  <a:lnTo>
                    <a:pt x="379677" y="514752"/>
                  </a:lnTo>
                  <a:lnTo>
                    <a:pt x="321656" y="505145"/>
                  </a:lnTo>
                  <a:lnTo>
                    <a:pt x="266918" y="492118"/>
                  </a:lnTo>
                  <a:lnTo>
                    <a:pt x="215937" y="475917"/>
                  </a:lnTo>
                  <a:lnTo>
                    <a:pt x="169185" y="456786"/>
                  </a:lnTo>
                  <a:lnTo>
                    <a:pt x="127133" y="434969"/>
                  </a:lnTo>
                  <a:lnTo>
                    <a:pt x="90255" y="410712"/>
                  </a:lnTo>
                  <a:lnTo>
                    <a:pt x="59023" y="384257"/>
                  </a:lnTo>
                  <a:lnTo>
                    <a:pt x="15385" y="325737"/>
                  </a:lnTo>
                  <a:lnTo>
                    <a:pt x="0" y="261365"/>
                  </a:lnTo>
                  <a:close/>
                </a:path>
                <a:path w="5252084" h="3642360">
                  <a:moveTo>
                    <a:pt x="54863" y="2643378"/>
                  </a:moveTo>
                  <a:lnTo>
                    <a:pt x="70249" y="2579006"/>
                  </a:lnTo>
                  <a:lnTo>
                    <a:pt x="113887" y="2520486"/>
                  </a:lnTo>
                  <a:lnTo>
                    <a:pt x="145119" y="2494031"/>
                  </a:lnTo>
                  <a:lnTo>
                    <a:pt x="181997" y="2469774"/>
                  </a:lnTo>
                  <a:lnTo>
                    <a:pt x="224049" y="2447957"/>
                  </a:lnTo>
                  <a:lnTo>
                    <a:pt x="270801" y="2428826"/>
                  </a:lnTo>
                  <a:lnTo>
                    <a:pt x="321782" y="2412625"/>
                  </a:lnTo>
                  <a:lnTo>
                    <a:pt x="376520" y="2399598"/>
                  </a:lnTo>
                  <a:lnTo>
                    <a:pt x="434541" y="2389991"/>
                  </a:lnTo>
                  <a:lnTo>
                    <a:pt x="495374" y="2384047"/>
                  </a:lnTo>
                  <a:lnTo>
                    <a:pt x="558546" y="2382012"/>
                  </a:lnTo>
                  <a:lnTo>
                    <a:pt x="621717" y="2384047"/>
                  </a:lnTo>
                  <a:lnTo>
                    <a:pt x="682550" y="2389991"/>
                  </a:lnTo>
                  <a:lnTo>
                    <a:pt x="740571" y="2399598"/>
                  </a:lnTo>
                  <a:lnTo>
                    <a:pt x="795309" y="2412625"/>
                  </a:lnTo>
                  <a:lnTo>
                    <a:pt x="846290" y="2428826"/>
                  </a:lnTo>
                  <a:lnTo>
                    <a:pt x="893042" y="2447957"/>
                  </a:lnTo>
                  <a:lnTo>
                    <a:pt x="935094" y="2469774"/>
                  </a:lnTo>
                  <a:lnTo>
                    <a:pt x="971972" y="2494031"/>
                  </a:lnTo>
                  <a:lnTo>
                    <a:pt x="1003204" y="2520486"/>
                  </a:lnTo>
                  <a:lnTo>
                    <a:pt x="1046842" y="2579006"/>
                  </a:lnTo>
                  <a:lnTo>
                    <a:pt x="1062227" y="2643378"/>
                  </a:lnTo>
                  <a:lnTo>
                    <a:pt x="1058302" y="2676173"/>
                  </a:lnTo>
                  <a:lnTo>
                    <a:pt x="1028318" y="2737863"/>
                  </a:lnTo>
                  <a:lnTo>
                    <a:pt x="971972" y="2792724"/>
                  </a:lnTo>
                  <a:lnTo>
                    <a:pt x="935094" y="2816981"/>
                  </a:lnTo>
                  <a:lnTo>
                    <a:pt x="893042" y="2838798"/>
                  </a:lnTo>
                  <a:lnTo>
                    <a:pt x="846290" y="2857929"/>
                  </a:lnTo>
                  <a:lnTo>
                    <a:pt x="795309" y="2874130"/>
                  </a:lnTo>
                  <a:lnTo>
                    <a:pt x="740571" y="2887157"/>
                  </a:lnTo>
                  <a:lnTo>
                    <a:pt x="682550" y="2896764"/>
                  </a:lnTo>
                  <a:lnTo>
                    <a:pt x="621717" y="2902708"/>
                  </a:lnTo>
                  <a:lnTo>
                    <a:pt x="558546" y="2904743"/>
                  </a:lnTo>
                  <a:lnTo>
                    <a:pt x="495374" y="2902708"/>
                  </a:lnTo>
                  <a:lnTo>
                    <a:pt x="434541" y="2896764"/>
                  </a:lnTo>
                  <a:lnTo>
                    <a:pt x="376520" y="2887157"/>
                  </a:lnTo>
                  <a:lnTo>
                    <a:pt x="321782" y="2874130"/>
                  </a:lnTo>
                  <a:lnTo>
                    <a:pt x="270801" y="2857929"/>
                  </a:lnTo>
                  <a:lnTo>
                    <a:pt x="224049" y="2838798"/>
                  </a:lnTo>
                  <a:lnTo>
                    <a:pt x="181997" y="2816981"/>
                  </a:lnTo>
                  <a:lnTo>
                    <a:pt x="145119" y="2792724"/>
                  </a:lnTo>
                  <a:lnTo>
                    <a:pt x="113887" y="2766269"/>
                  </a:lnTo>
                  <a:lnTo>
                    <a:pt x="70249" y="2707749"/>
                  </a:lnTo>
                  <a:lnTo>
                    <a:pt x="54863" y="2643378"/>
                  </a:lnTo>
                  <a:close/>
                </a:path>
                <a:path w="5252084" h="3642360">
                  <a:moveTo>
                    <a:pt x="211836" y="3064510"/>
                  </a:moveTo>
                  <a:lnTo>
                    <a:pt x="220910" y="3019502"/>
                  </a:lnTo>
                  <a:lnTo>
                    <a:pt x="245665" y="2982769"/>
                  </a:lnTo>
                  <a:lnTo>
                    <a:pt x="282398" y="2958014"/>
                  </a:lnTo>
                  <a:lnTo>
                    <a:pt x="327406" y="2948940"/>
                  </a:lnTo>
                  <a:lnTo>
                    <a:pt x="2260345" y="2948940"/>
                  </a:lnTo>
                  <a:lnTo>
                    <a:pt x="2305353" y="2958014"/>
                  </a:lnTo>
                  <a:lnTo>
                    <a:pt x="2342086" y="2982769"/>
                  </a:lnTo>
                  <a:lnTo>
                    <a:pt x="2366841" y="3019502"/>
                  </a:lnTo>
                  <a:lnTo>
                    <a:pt x="2375916" y="3064510"/>
                  </a:lnTo>
                  <a:lnTo>
                    <a:pt x="2375916" y="3526790"/>
                  </a:lnTo>
                  <a:lnTo>
                    <a:pt x="2366841" y="3571797"/>
                  </a:lnTo>
                  <a:lnTo>
                    <a:pt x="2342086" y="3608530"/>
                  </a:lnTo>
                  <a:lnTo>
                    <a:pt x="2305353" y="3633285"/>
                  </a:lnTo>
                  <a:lnTo>
                    <a:pt x="2260345" y="3642359"/>
                  </a:lnTo>
                  <a:lnTo>
                    <a:pt x="327406" y="3642359"/>
                  </a:lnTo>
                  <a:lnTo>
                    <a:pt x="282398" y="3633285"/>
                  </a:lnTo>
                  <a:lnTo>
                    <a:pt x="245665" y="3608530"/>
                  </a:lnTo>
                  <a:lnTo>
                    <a:pt x="220910" y="3571797"/>
                  </a:lnTo>
                  <a:lnTo>
                    <a:pt x="211836" y="3526790"/>
                  </a:lnTo>
                  <a:lnTo>
                    <a:pt x="211836" y="3064510"/>
                  </a:lnTo>
                  <a:close/>
                </a:path>
                <a:path w="5252084" h="3642360">
                  <a:moveTo>
                    <a:pt x="4440936" y="2495550"/>
                  </a:moveTo>
                  <a:lnTo>
                    <a:pt x="4461601" y="2449043"/>
                  </a:lnTo>
                  <a:lnTo>
                    <a:pt x="4519147" y="2408669"/>
                  </a:lnTo>
                  <a:lnTo>
                    <a:pt x="4559665" y="2391536"/>
                  </a:lnTo>
                  <a:lnTo>
                    <a:pt x="4606899" y="2376842"/>
                  </a:lnTo>
                  <a:lnTo>
                    <a:pt x="4660016" y="2364888"/>
                  </a:lnTo>
                  <a:lnTo>
                    <a:pt x="4718182" y="2355975"/>
                  </a:lnTo>
                  <a:lnTo>
                    <a:pt x="4780561" y="2350407"/>
                  </a:lnTo>
                  <a:lnTo>
                    <a:pt x="4846320" y="2348483"/>
                  </a:lnTo>
                  <a:lnTo>
                    <a:pt x="4912078" y="2350407"/>
                  </a:lnTo>
                  <a:lnTo>
                    <a:pt x="4974457" y="2355975"/>
                  </a:lnTo>
                  <a:lnTo>
                    <a:pt x="5032623" y="2364888"/>
                  </a:lnTo>
                  <a:lnTo>
                    <a:pt x="5085740" y="2376842"/>
                  </a:lnTo>
                  <a:lnTo>
                    <a:pt x="5132974" y="2391536"/>
                  </a:lnTo>
                  <a:lnTo>
                    <a:pt x="5173492" y="2408669"/>
                  </a:lnTo>
                  <a:lnTo>
                    <a:pt x="5206458" y="2427939"/>
                  </a:lnTo>
                  <a:lnTo>
                    <a:pt x="5246398" y="2471681"/>
                  </a:lnTo>
                  <a:lnTo>
                    <a:pt x="5251704" y="2495550"/>
                  </a:lnTo>
                  <a:lnTo>
                    <a:pt x="5246398" y="2519418"/>
                  </a:lnTo>
                  <a:lnTo>
                    <a:pt x="5206458" y="2563160"/>
                  </a:lnTo>
                  <a:lnTo>
                    <a:pt x="5173492" y="2582430"/>
                  </a:lnTo>
                  <a:lnTo>
                    <a:pt x="5132974" y="2599563"/>
                  </a:lnTo>
                  <a:lnTo>
                    <a:pt x="5085740" y="2614257"/>
                  </a:lnTo>
                  <a:lnTo>
                    <a:pt x="5032623" y="2626211"/>
                  </a:lnTo>
                  <a:lnTo>
                    <a:pt x="4974457" y="2635124"/>
                  </a:lnTo>
                  <a:lnTo>
                    <a:pt x="4912078" y="2640692"/>
                  </a:lnTo>
                  <a:lnTo>
                    <a:pt x="4846320" y="2642616"/>
                  </a:lnTo>
                  <a:lnTo>
                    <a:pt x="4780561" y="2640692"/>
                  </a:lnTo>
                  <a:lnTo>
                    <a:pt x="4718182" y="2635124"/>
                  </a:lnTo>
                  <a:lnTo>
                    <a:pt x="4660016" y="2626211"/>
                  </a:lnTo>
                  <a:lnTo>
                    <a:pt x="4606899" y="2614257"/>
                  </a:lnTo>
                  <a:lnTo>
                    <a:pt x="4559665" y="2599563"/>
                  </a:lnTo>
                  <a:lnTo>
                    <a:pt x="4519147" y="2582430"/>
                  </a:lnTo>
                  <a:lnTo>
                    <a:pt x="4486181" y="2563160"/>
                  </a:lnTo>
                  <a:lnTo>
                    <a:pt x="4446241" y="2519418"/>
                  </a:lnTo>
                  <a:lnTo>
                    <a:pt x="4440936" y="2495550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981700" y="688847"/>
              <a:ext cx="1308100" cy="2567940"/>
            </a:xfrm>
            <a:custGeom>
              <a:avLst/>
              <a:gdLst/>
              <a:ahLst/>
              <a:cxnLst/>
              <a:rect l="l" t="t" r="r" b="b"/>
              <a:pathLst>
                <a:path w="1308100" h="2567940">
                  <a:moveTo>
                    <a:pt x="566928" y="0"/>
                  </a:moveTo>
                  <a:lnTo>
                    <a:pt x="12192" y="0"/>
                  </a:lnTo>
                  <a:lnTo>
                    <a:pt x="12192" y="307848"/>
                  </a:lnTo>
                  <a:lnTo>
                    <a:pt x="566928" y="307848"/>
                  </a:lnTo>
                  <a:lnTo>
                    <a:pt x="566928" y="0"/>
                  </a:lnTo>
                  <a:close/>
                </a:path>
                <a:path w="1308100" h="2567940">
                  <a:moveTo>
                    <a:pt x="1307592" y="2260092"/>
                  </a:moveTo>
                  <a:lnTo>
                    <a:pt x="0" y="2260092"/>
                  </a:lnTo>
                  <a:lnTo>
                    <a:pt x="0" y="2567940"/>
                  </a:lnTo>
                  <a:lnTo>
                    <a:pt x="1307592" y="2567940"/>
                  </a:lnTo>
                  <a:lnTo>
                    <a:pt x="1307592" y="2260092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6061075" y="2976752"/>
            <a:ext cx="10953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學制：幼兒園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615428" y="2889503"/>
            <a:ext cx="3421379" cy="1473835"/>
          </a:xfrm>
          <a:custGeom>
            <a:avLst/>
            <a:gdLst/>
            <a:ahLst/>
            <a:cxnLst/>
            <a:rect l="l" t="t" r="r" b="b"/>
            <a:pathLst>
              <a:path w="3421379" h="1473835">
                <a:moveTo>
                  <a:pt x="960120" y="1165860"/>
                </a:moveTo>
                <a:lnTo>
                  <a:pt x="0" y="1165860"/>
                </a:lnTo>
                <a:lnTo>
                  <a:pt x="0" y="1173480"/>
                </a:lnTo>
                <a:lnTo>
                  <a:pt x="0" y="1473708"/>
                </a:lnTo>
                <a:lnTo>
                  <a:pt x="960120" y="1473708"/>
                </a:lnTo>
                <a:lnTo>
                  <a:pt x="960120" y="1173480"/>
                </a:lnTo>
                <a:lnTo>
                  <a:pt x="960120" y="1165860"/>
                </a:lnTo>
                <a:close/>
              </a:path>
              <a:path w="3421379" h="1473835">
                <a:moveTo>
                  <a:pt x="3421380" y="0"/>
                </a:moveTo>
                <a:lnTo>
                  <a:pt x="2682240" y="0"/>
                </a:lnTo>
                <a:lnTo>
                  <a:pt x="2682240" y="307848"/>
                </a:lnTo>
                <a:lnTo>
                  <a:pt x="3421380" y="307848"/>
                </a:lnTo>
                <a:lnTo>
                  <a:pt x="342138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0377296" y="2917063"/>
            <a:ext cx="5607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普通班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181600" y="5248655"/>
            <a:ext cx="222885" cy="299085"/>
          </a:xfrm>
          <a:custGeom>
            <a:avLst/>
            <a:gdLst/>
            <a:ahLst/>
            <a:cxnLst/>
            <a:rect l="l" t="t" r="r" b="b"/>
            <a:pathLst>
              <a:path w="222885" h="299085">
                <a:moveTo>
                  <a:pt x="222503" y="0"/>
                </a:moveTo>
                <a:lnTo>
                  <a:pt x="0" y="0"/>
                </a:lnTo>
                <a:lnTo>
                  <a:pt x="0" y="298704"/>
                </a:lnTo>
                <a:lnTo>
                  <a:pt x="222503" y="298704"/>
                </a:lnTo>
                <a:lnTo>
                  <a:pt x="222503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227701" y="5273802"/>
            <a:ext cx="1320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2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881115" y="391668"/>
            <a:ext cx="220979" cy="297180"/>
          </a:xfrm>
          <a:custGeom>
            <a:avLst/>
            <a:gdLst/>
            <a:ahLst/>
            <a:cxnLst/>
            <a:rect l="l" t="t" r="r" b="b"/>
            <a:pathLst>
              <a:path w="220979" h="297180">
                <a:moveTo>
                  <a:pt x="220979" y="0"/>
                </a:moveTo>
                <a:lnTo>
                  <a:pt x="0" y="0"/>
                </a:lnTo>
                <a:lnTo>
                  <a:pt x="0" y="297179"/>
                </a:lnTo>
                <a:lnTo>
                  <a:pt x="220979" y="297179"/>
                </a:lnTo>
                <a:lnTo>
                  <a:pt x="220979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926328" y="327253"/>
            <a:ext cx="529590" cy="62865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3</a:t>
            </a:r>
            <a:endParaRPr sz="1400">
              <a:latin typeface="Microsoft JhengHei"/>
              <a:cs typeface="Microsoft JhengHei"/>
            </a:endParaRPr>
          </a:p>
          <a:p>
            <a:pPr marL="159385">
              <a:lnSpc>
                <a:spcPct val="100000"/>
              </a:lnSpc>
              <a:spcBef>
                <a:spcPts val="695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區域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885688" y="2651760"/>
            <a:ext cx="220979" cy="299085"/>
          </a:xfrm>
          <a:custGeom>
            <a:avLst/>
            <a:gdLst/>
            <a:ahLst/>
            <a:cxnLst/>
            <a:rect l="l" t="t" r="r" b="b"/>
            <a:pathLst>
              <a:path w="220979" h="299085">
                <a:moveTo>
                  <a:pt x="220979" y="0"/>
                </a:moveTo>
                <a:lnTo>
                  <a:pt x="0" y="0"/>
                </a:lnTo>
                <a:lnTo>
                  <a:pt x="0" y="298703"/>
                </a:lnTo>
                <a:lnTo>
                  <a:pt x="220979" y="298703"/>
                </a:lnTo>
                <a:lnTo>
                  <a:pt x="220979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5930646" y="2676270"/>
            <a:ext cx="1320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4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548371" y="3803903"/>
            <a:ext cx="178435" cy="259079"/>
          </a:xfrm>
          <a:custGeom>
            <a:avLst/>
            <a:gdLst/>
            <a:ahLst/>
            <a:cxnLst/>
            <a:rect l="l" t="t" r="r" b="b"/>
            <a:pathLst>
              <a:path w="178434" h="259079">
                <a:moveTo>
                  <a:pt x="178307" y="0"/>
                </a:moveTo>
                <a:lnTo>
                  <a:pt x="0" y="0"/>
                </a:lnTo>
                <a:lnTo>
                  <a:pt x="0" y="259080"/>
                </a:lnTo>
                <a:lnTo>
                  <a:pt x="178307" y="259080"/>
                </a:lnTo>
                <a:lnTo>
                  <a:pt x="178307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572882" y="3748913"/>
            <a:ext cx="861060" cy="57404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5</a:t>
            </a:r>
            <a:endParaRPr sz="1400">
              <a:latin typeface="Microsoft JhengHei"/>
              <a:cs typeface="Microsoft JhengHei"/>
            </a:endParaRPr>
          </a:p>
          <a:p>
            <a:pPr marL="134620">
              <a:lnSpc>
                <a:spcPct val="100000"/>
              </a:lnSpc>
              <a:spcBef>
                <a:spcPts val="480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實習科別</a:t>
            </a:r>
            <a:endParaRPr sz="1400">
              <a:latin typeface="Microsoft JhengHei"/>
              <a:cs typeface="Microsoft JhengHe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0207752" y="2612135"/>
            <a:ext cx="178435" cy="259079"/>
          </a:xfrm>
          <a:custGeom>
            <a:avLst/>
            <a:gdLst/>
            <a:ahLst/>
            <a:cxnLst/>
            <a:rect l="l" t="t" r="r" b="b"/>
            <a:pathLst>
              <a:path w="178434" h="259080">
                <a:moveTo>
                  <a:pt x="178307" y="0"/>
                </a:moveTo>
                <a:lnTo>
                  <a:pt x="0" y="0"/>
                </a:lnTo>
                <a:lnTo>
                  <a:pt x="0" y="259079"/>
                </a:lnTo>
                <a:lnTo>
                  <a:pt x="178307" y="259079"/>
                </a:lnTo>
                <a:lnTo>
                  <a:pt x="178307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0232517" y="2616530"/>
            <a:ext cx="13208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Microsoft JhengHei"/>
                <a:cs typeface="Microsoft JhengHei"/>
              </a:rPr>
              <a:t>6</a:t>
            </a:r>
            <a:endParaRPr sz="140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26452" y="6662926"/>
            <a:ext cx="4770120" cy="200025"/>
            <a:chOff x="7426452" y="6662926"/>
            <a:chExt cx="4770120" cy="200025"/>
          </a:xfrm>
        </p:grpSpPr>
        <p:sp>
          <p:nvSpPr>
            <p:cNvPr id="3" name="object 3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0" y="190498"/>
                  </a:moveTo>
                  <a:lnTo>
                    <a:pt x="4760976" y="190498"/>
                  </a:ln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4760976" y="190498"/>
                  </a:move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</a:path>
              </a:pathLst>
            </a:custGeom>
            <a:ln w="9143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41604" y="583691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二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68094" y="611200"/>
            <a:ext cx="31172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 err="1">
                <a:solidFill>
                  <a:srgbClr val="000000"/>
                </a:solidFill>
              </a:rPr>
              <a:t>填寫</a:t>
            </a:r>
            <a:r>
              <a:rPr lang="en-US" dirty="0" err="1">
                <a:solidFill>
                  <a:srgbClr val="000000"/>
                </a:solidFill>
              </a:rPr>
              <a:t>google</a:t>
            </a:r>
            <a:r>
              <a:rPr lang="zh-TW" altLang="en-US" dirty="0">
                <a:solidFill>
                  <a:srgbClr val="000000"/>
                </a:solidFill>
              </a:rPr>
              <a:t>表單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94632" y="1524000"/>
            <a:ext cx="4011168" cy="4093845"/>
          </a:xfrm>
          <a:custGeom>
            <a:avLst/>
            <a:gdLst/>
            <a:ahLst/>
            <a:cxnLst/>
            <a:rect l="l" t="t" r="r" b="b"/>
            <a:pathLst>
              <a:path w="3602990" h="4093845">
                <a:moveTo>
                  <a:pt x="3602736" y="0"/>
                </a:moveTo>
                <a:lnTo>
                  <a:pt x="0" y="0"/>
                </a:lnTo>
                <a:lnTo>
                  <a:pt x="0" y="4093464"/>
                </a:lnTo>
                <a:lnTo>
                  <a:pt x="3602736" y="4093464"/>
                </a:lnTo>
                <a:lnTo>
                  <a:pt x="3602736" y="0"/>
                </a:lnTo>
                <a:close/>
              </a:path>
            </a:pathLst>
          </a:custGeom>
          <a:solidFill>
            <a:srgbClr val="FFF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294632" y="1524000"/>
            <a:ext cx="4011168" cy="924612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2600" dirty="0">
              <a:latin typeface="Microsoft JhengHei"/>
              <a:cs typeface="Microsoft JhengHei"/>
            </a:endParaRPr>
          </a:p>
          <a:p>
            <a:pPr marL="367030">
              <a:lnSpc>
                <a:spcPct val="100000"/>
              </a:lnSpc>
            </a:pPr>
            <a:r>
              <a:rPr lang="zh-TW" altLang="en-US" sz="2000" b="1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第</a:t>
            </a:r>
            <a:r>
              <a:rPr lang="en-US" altLang="zh-TW" sz="2000" b="1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1</a:t>
            </a:r>
            <a:r>
              <a:rPr lang="zh-TW" altLang="en-US" sz="2000" b="1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梯次選填表單</a:t>
            </a:r>
            <a:endParaRPr lang="en-US" altLang="zh-TW" sz="2000" b="1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  <a:p>
            <a:pPr marL="367030">
              <a:lnSpc>
                <a:spcPct val="100000"/>
              </a:lnSpc>
            </a:pPr>
            <a:r>
              <a:rPr lang="en-US" altLang="zh-TW" sz="14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  <a:hlinkClick r:id="rId2"/>
              </a:rPr>
              <a:t>https://forms.gle/FUSrMLqG8JHyZjdt9</a:t>
            </a:r>
            <a:endParaRPr lang="en-US" altLang="zh-TW" sz="1400" b="1" u="sng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D07ABF3D-6767-476C-A0E9-A69F3D1C9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28616" y="2649071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26452" y="6662926"/>
            <a:ext cx="4770120" cy="200025"/>
            <a:chOff x="7426452" y="6662926"/>
            <a:chExt cx="4770120" cy="200025"/>
          </a:xfrm>
        </p:grpSpPr>
        <p:sp>
          <p:nvSpPr>
            <p:cNvPr id="3" name="object 3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0" y="190498"/>
                  </a:moveTo>
                  <a:lnTo>
                    <a:pt x="4760976" y="190498"/>
                  </a:ln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4760976" y="190498"/>
                  </a:move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</a:path>
              </a:pathLst>
            </a:custGeom>
            <a:ln w="9143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41604" y="583691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三</a:t>
            </a:r>
            <a:endParaRPr sz="1800">
              <a:latin typeface="Microsoft JhengHei"/>
              <a:cs typeface="Microsoft JhengHe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188719" y="1406652"/>
            <a:ext cx="9923273" cy="709168"/>
            <a:chOff x="1188719" y="1406652"/>
            <a:chExt cx="9923273" cy="709168"/>
          </a:xfrm>
        </p:grpSpPr>
        <p:sp>
          <p:nvSpPr>
            <p:cNvPr id="7" name="object 7"/>
            <p:cNvSpPr/>
            <p:nvPr/>
          </p:nvSpPr>
          <p:spPr>
            <a:xfrm>
              <a:off x="1188719" y="1714500"/>
              <a:ext cx="8662670" cy="401320"/>
            </a:xfrm>
            <a:custGeom>
              <a:avLst/>
              <a:gdLst/>
              <a:ahLst/>
              <a:cxnLst/>
              <a:rect l="l" t="t" r="r" b="b"/>
              <a:pathLst>
                <a:path w="8662670" h="401319">
                  <a:moveTo>
                    <a:pt x="8662416" y="0"/>
                  </a:moveTo>
                  <a:lnTo>
                    <a:pt x="0" y="0"/>
                  </a:lnTo>
                  <a:lnTo>
                    <a:pt x="0" y="400812"/>
                  </a:lnTo>
                  <a:lnTo>
                    <a:pt x="8662416" y="400812"/>
                  </a:lnTo>
                  <a:lnTo>
                    <a:pt x="8662416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839200" y="1406652"/>
              <a:ext cx="2272792" cy="307975"/>
            </a:xfrm>
            <a:custGeom>
              <a:avLst/>
              <a:gdLst/>
              <a:ahLst/>
              <a:cxnLst/>
              <a:rect l="l" t="t" r="r" b="b"/>
              <a:pathLst>
                <a:path w="2324100" h="307975">
                  <a:moveTo>
                    <a:pt x="2324100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2324100" y="307848"/>
                  </a:lnTo>
                  <a:lnTo>
                    <a:pt x="2324100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272576" y="1362405"/>
            <a:ext cx="9742805" cy="70231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10"/>
              </a:spcBef>
            </a:pPr>
            <a:r>
              <a:rPr sz="1400" dirty="0" err="1">
                <a:solidFill>
                  <a:srgbClr val="FFFFFF"/>
                </a:solidFill>
                <a:latin typeface="Microsoft JhengHei"/>
                <a:cs typeface="Microsoft JhengHei"/>
              </a:rPr>
              <a:t>提醒:請有禮貌地詢問對方</a:t>
            </a:r>
            <a:endParaRPr sz="1400" dirty="0">
              <a:latin typeface="Microsoft JhengHei"/>
              <a:cs typeface="Microsoft JhengHei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自行</a:t>
            </a:r>
            <a:r>
              <a:rPr sz="2000" b="1" dirty="0">
                <a:latin typeface="Microsoft JhengHei"/>
                <a:cs typeface="Microsoft JhengHei"/>
              </a:rPr>
              <a:t>聯絡實習機構洽談</a:t>
            </a:r>
            <a:r>
              <a:rPr sz="2000" b="1" spc="-10" dirty="0">
                <a:latin typeface="Microsoft JhengHei"/>
                <a:cs typeface="Microsoft JhengHei"/>
              </a:rPr>
              <a:t>簽</a:t>
            </a:r>
            <a:r>
              <a:rPr sz="2000" b="1" dirty="0">
                <a:latin typeface="Microsoft JhengHei"/>
                <a:cs typeface="Microsoft JhengHei"/>
              </a:rPr>
              <a:t>約流</a:t>
            </a:r>
            <a:r>
              <a:rPr sz="2000" b="1" spc="-35" dirty="0">
                <a:latin typeface="Microsoft JhengHei"/>
                <a:cs typeface="Microsoft JhengHei"/>
              </a:rPr>
              <a:t>程</a:t>
            </a:r>
            <a:r>
              <a:rPr sz="2000" b="1" dirty="0">
                <a:latin typeface="Microsoft JhengHei"/>
                <a:cs typeface="Microsoft JhengHei"/>
              </a:rPr>
              <a:t>(</a:t>
            </a:r>
            <a:r>
              <a:rPr sz="2000" b="1" spc="-15" dirty="0">
                <a:latin typeface="Microsoft JhengHei"/>
                <a:cs typeface="Microsoft JhengHei"/>
              </a:rPr>
              <a:t>確</a:t>
            </a:r>
            <a:r>
              <a:rPr sz="2000" b="1" dirty="0">
                <a:latin typeface="Microsoft JhengHei"/>
                <a:cs typeface="Microsoft JhengHei"/>
              </a:rPr>
              <a:t>認對</a:t>
            </a:r>
            <a:r>
              <a:rPr sz="2000" b="1" spc="-15" dirty="0">
                <a:latin typeface="Microsoft JhengHei"/>
                <a:cs typeface="Microsoft JhengHei"/>
              </a:rPr>
              <a:t>方</a:t>
            </a:r>
            <a:r>
              <a:rPr sz="2000" b="1" dirty="0">
                <a:latin typeface="Microsoft JhengHei"/>
                <a:cs typeface="Microsoft JhengHei"/>
              </a:rPr>
              <a:t>是否</a:t>
            </a:r>
            <a:r>
              <a:rPr sz="2000" b="1" spc="-15" dirty="0">
                <a:latin typeface="Microsoft JhengHei"/>
                <a:cs typeface="Microsoft JhengHei"/>
              </a:rPr>
              <a:t>需</a:t>
            </a:r>
            <a:r>
              <a:rPr sz="2000" b="1" dirty="0">
                <a:latin typeface="Microsoft JhengHei"/>
                <a:cs typeface="Microsoft JhengHei"/>
              </a:rPr>
              <a:t>面試</a:t>
            </a:r>
            <a:r>
              <a:rPr sz="2000" b="1" spc="-15" dirty="0">
                <a:latin typeface="Microsoft JhengHei"/>
                <a:cs typeface="Microsoft JhengHei"/>
              </a:rPr>
              <a:t>或</a:t>
            </a:r>
            <a:r>
              <a:rPr sz="2000" b="1" dirty="0">
                <a:latin typeface="Microsoft JhengHei"/>
                <a:cs typeface="Microsoft JhengHei"/>
              </a:rPr>
              <a:t>提供</a:t>
            </a:r>
            <a:r>
              <a:rPr sz="2000" b="1" spc="-15" dirty="0">
                <a:latin typeface="Microsoft JhengHei"/>
                <a:cs typeface="Microsoft JhengHei"/>
              </a:rPr>
              <a:t>相</a:t>
            </a:r>
            <a:r>
              <a:rPr sz="2000" b="1" dirty="0">
                <a:latin typeface="Microsoft JhengHei"/>
                <a:cs typeface="Microsoft JhengHei"/>
              </a:rPr>
              <a:t>關履歷</a:t>
            </a:r>
            <a:endParaRPr sz="2000" dirty="0">
              <a:latin typeface="Microsoft JhengHei"/>
              <a:cs typeface="Microsoft JhengHe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268094" y="611200"/>
            <a:ext cx="18542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0000"/>
                </a:solidFill>
              </a:rPr>
              <a:t>聯絡實習機構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41604" y="3611879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12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60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四</a:t>
            </a:r>
            <a:endParaRPr sz="1800">
              <a:latin typeface="Microsoft JhengHei"/>
              <a:cs typeface="Microsoft JhengHe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188719" y="4434840"/>
            <a:ext cx="10012681" cy="1016508"/>
            <a:chOff x="1188719" y="4434840"/>
            <a:chExt cx="10012681" cy="1016508"/>
          </a:xfrm>
        </p:grpSpPr>
        <p:sp>
          <p:nvSpPr>
            <p:cNvPr id="13" name="object 13"/>
            <p:cNvSpPr/>
            <p:nvPr/>
          </p:nvSpPr>
          <p:spPr>
            <a:xfrm>
              <a:off x="1188719" y="4742688"/>
              <a:ext cx="8662670" cy="708660"/>
            </a:xfrm>
            <a:custGeom>
              <a:avLst/>
              <a:gdLst/>
              <a:ahLst/>
              <a:cxnLst/>
              <a:rect l="l" t="t" r="r" b="b"/>
              <a:pathLst>
                <a:path w="8662670" h="708660">
                  <a:moveTo>
                    <a:pt x="8662416" y="0"/>
                  </a:moveTo>
                  <a:lnTo>
                    <a:pt x="0" y="0"/>
                  </a:lnTo>
                  <a:lnTo>
                    <a:pt x="0" y="708660"/>
                  </a:lnTo>
                  <a:lnTo>
                    <a:pt x="8662416" y="708660"/>
                  </a:lnTo>
                  <a:lnTo>
                    <a:pt x="8662416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839200" y="4434840"/>
              <a:ext cx="2362200" cy="307975"/>
            </a:xfrm>
            <a:custGeom>
              <a:avLst/>
              <a:gdLst/>
              <a:ahLst/>
              <a:cxnLst/>
              <a:rect l="l" t="t" r="r" b="b"/>
              <a:pathLst>
                <a:path w="2039620" h="307975">
                  <a:moveTo>
                    <a:pt x="2039112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2039112" y="307848"/>
                  </a:lnTo>
                  <a:lnTo>
                    <a:pt x="2039112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270253" y="4398584"/>
            <a:ext cx="9732010" cy="998991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10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提醒:請提早準備好資料</a:t>
            </a:r>
            <a:endParaRPr sz="1400" dirty="0">
              <a:latin typeface="Microsoft JhengHei"/>
              <a:cs typeface="Microsoft JhengHei"/>
            </a:endParaRPr>
          </a:p>
          <a:p>
            <a:pPr marL="342265" marR="1233805" indent="-342265" algn="r">
              <a:lnSpc>
                <a:spcPct val="100000"/>
              </a:lnSpc>
              <a:spcBef>
                <a:spcPts val="735"/>
              </a:spcBef>
              <a:buFont typeface="Arial MT"/>
              <a:buChar char="•"/>
              <a:tabLst>
                <a:tab pos="342265" algn="l"/>
                <a:tab pos="342900" algn="l"/>
              </a:tabLst>
            </a:pPr>
            <a:r>
              <a:rPr sz="2000" b="1" dirty="0" err="1">
                <a:latin typeface="Microsoft JhengHei"/>
                <a:cs typeface="Microsoft JhengHei"/>
              </a:rPr>
              <a:t>攜帶</a:t>
            </a:r>
            <a:r>
              <a:rPr sz="2000" b="1" dirty="0" err="1">
                <a:solidFill>
                  <a:srgbClr val="FF0000"/>
                </a:solidFill>
                <a:latin typeface="Microsoft JhengHei"/>
                <a:cs typeface="Microsoft JhengHei"/>
              </a:rPr>
              <a:t>「三份實習機構同</a:t>
            </a:r>
            <a:r>
              <a:rPr sz="2000" b="1" spc="-10" dirty="0" err="1">
                <a:solidFill>
                  <a:srgbClr val="FF0000"/>
                </a:solidFill>
                <a:latin typeface="Microsoft JhengHei"/>
                <a:cs typeface="Microsoft JhengHei"/>
              </a:rPr>
              <a:t>意</a:t>
            </a:r>
            <a:r>
              <a:rPr sz="2000" b="1" dirty="0" err="1">
                <a:solidFill>
                  <a:srgbClr val="FF0000"/>
                </a:solidFill>
                <a:latin typeface="Microsoft JhengHei"/>
                <a:cs typeface="Microsoft JhengHei"/>
              </a:rPr>
              <a:t>書</a:t>
            </a:r>
            <a:r>
              <a:rPr sz="2000" b="1" spc="-20" dirty="0" err="1">
                <a:solidFill>
                  <a:srgbClr val="FF0000"/>
                </a:solidFill>
                <a:latin typeface="Microsoft JhengHei"/>
                <a:cs typeface="Microsoft JhengHei"/>
              </a:rPr>
              <a:t>」</a:t>
            </a:r>
            <a:r>
              <a:rPr sz="2000" b="1" spc="-15" dirty="0" err="1">
                <a:latin typeface="Microsoft JhengHei"/>
                <a:cs typeface="Microsoft JhengHei"/>
              </a:rPr>
              <a:t>與</a:t>
            </a:r>
            <a:r>
              <a:rPr sz="2000" b="1" dirty="0" err="1">
                <a:solidFill>
                  <a:srgbClr val="FF0000"/>
                </a:solidFill>
                <a:latin typeface="Microsoft JhengHei"/>
                <a:cs typeface="Microsoft JhengHei"/>
              </a:rPr>
              <a:t>「一</a:t>
            </a:r>
            <a:r>
              <a:rPr sz="2000" b="1" spc="-15" dirty="0" err="1">
                <a:solidFill>
                  <a:srgbClr val="FF0000"/>
                </a:solidFill>
                <a:latin typeface="Microsoft JhengHei"/>
                <a:cs typeface="Microsoft JhengHei"/>
              </a:rPr>
              <a:t>份</a:t>
            </a:r>
            <a:r>
              <a:rPr sz="2000" b="1" dirty="0" err="1">
                <a:solidFill>
                  <a:srgbClr val="FF0000"/>
                </a:solidFill>
                <a:latin typeface="Microsoft JhengHei"/>
                <a:cs typeface="Microsoft JhengHei"/>
              </a:rPr>
              <a:t>履歷</a:t>
            </a:r>
            <a:r>
              <a:rPr sz="2000" b="1" spc="-15" dirty="0" err="1">
                <a:solidFill>
                  <a:srgbClr val="FF0000"/>
                </a:solidFill>
                <a:latin typeface="Microsoft JhengHei"/>
                <a:cs typeface="Microsoft JhengHei"/>
              </a:rPr>
              <a:t>表</a:t>
            </a:r>
            <a:r>
              <a:rPr sz="2000" b="1" dirty="0" err="1">
                <a:solidFill>
                  <a:srgbClr val="FF0000"/>
                </a:solidFill>
                <a:latin typeface="Microsoft JhengHei"/>
                <a:cs typeface="Microsoft JhengHei"/>
              </a:rPr>
              <a:t>」</a:t>
            </a:r>
            <a:r>
              <a:rPr sz="2000" b="1" dirty="0" err="1">
                <a:latin typeface="Microsoft JhengHei"/>
                <a:cs typeface="Microsoft JhengHei"/>
              </a:rPr>
              <a:t>至</a:t>
            </a:r>
            <a:r>
              <a:rPr sz="2000" b="1" spc="-15" dirty="0" err="1">
                <a:latin typeface="Microsoft JhengHei"/>
                <a:cs typeface="Microsoft JhengHei"/>
              </a:rPr>
              <a:t>實</a:t>
            </a:r>
            <a:r>
              <a:rPr sz="2000" b="1" dirty="0" err="1">
                <a:latin typeface="Microsoft JhengHei"/>
                <a:cs typeface="Microsoft JhengHei"/>
              </a:rPr>
              <a:t>習機</a:t>
            </a:r>
            <a:r>
              <a:rPr sz="2000" b="1" spc="-15" dirty="0" err="1">
                <a:latin typeface="Microsoft JhengHei"/>
                <a:cs typeface="Microsoft JhengHei"/>
              </a:rPr>
              <a:t>構</a:t>
            </a:r>
            <a:r>
              <a:rPr sz="2000" b="1" dirty="0" err="1">
                <a:latin typeface="Microsoft JhengHei"/>
                <a:cs typeface="Microsoft JhengHei"/>
              </a:rPr>
              <a:t>核章</a:t>
            </a:r>
            <a:r>
              <a:rPr sz="2000" b="1" spc="-15" dirty="0" err="1">
                <a:latin typeface="Microsoft JhengHei"/>
                <a:cs typeface="Microsoft JhengHei"/>
              </a:rPr>
              <a:t>，</a:t>
            </a:r>
            <a:r>
              <a:rPr sz="2000" b="1" dirty="0" err="1">
                <a:latin typeface="Microsoft JhengHei"/>
                <a:cs typeface="Microsoft JhengHei"/>
              </a:rPr>
              <a:t>三份核</a:t>
            </a:r>
            <a:endParaRPr sz="2000" dirty="0">
              <a:latin typeface="Microsoft JhengHei"/>
              <a:cs typeface="Microsoft JhengHei"/>
            </a:endParaRPr>
          </a:p>
          <a:p>
            <a:pPr marR="1230630" algn="r">
              <a:lnSpc>
                <a:spcPct val="100000"/>
              </a:lnSpc>
            </a:pPr>
            <a:r>
              <a:rPr sz="2000" b="1" dirty="0">
                <a:latin typeface="Microsoft JhengHei"/>
                <a:cs typeface="Microsoft JhengHei"/>
              </a:rPr>
              <a:t>章後取回一份自己留存</a:t>
            </a:r>
            <a:r>
              <a:rPr sz="2000" b="1" spc="-10" dirty="0">
                <a:latin typeface="Microsoft JhengHei"/>
                <a:cs typeface="Microsoft JhengHei"/>
              </a:rPr>
              <a:t>，</a:t>
            </a:r>
            <a:r>
              <a:rPr sz="2000" b="1" dirty="0">
                <a:latin typeface="Microsoft JhengHei"/>
                <a:cs typeface="Microsoft JhengHei"/>
              </a:rPr>
              <a:t>一份</a:t>
            </a:r>
            <a:r>
              <a:rPr sz="2000" b="1" spc="-10" dirty="0">
                <a:latin typeface="Microsoft JhengHei"/>
                <a:cs typeface="Microsoft JhengHei"/>
              </a:rPr>
              <a:t>交</a:t>
            </a:r>
            <a:r>
              <a:rPr sz="2000" b="1" dirty="0">
                <a:latin typeface="Microsoft JhengHei"/>
                <a:cs typeface="Microsoft JhengHei"/>
              </a:rPr>
              <a:t>至師</a:t>
            </a:r>
            <a:r>
              <a:rPr sz="2000" b="1" spc="-10" dirty="0">
                <a:latin typeface="Microsoft JhengHei"/>
                <a:cs typeface="Microsoft JhengHei"/>
              </a:rPr>
              <a:t>培</a:t>
            </a:r>
            <a:r>
              <a:rPr sz="2000" b="1" dirty="0">
                <a:latin typeface="Microsoft JhengHei"/>
                <a:cs typeface="Microsoft JhengHei"/>
              </a:rPr>
              <a:t>中心</a:t>
            </a:r>
            <a:r>
              <a:rPr sz="2000" b="1" spc="-10" dirty="0">
                <a:latin typeface="Microsoft JhengHei"/>
                <a:cs typeface="Microsoft JhengHei"/>
              </a:rPr>
              <a:t>，</a:t>
            </a:r>
            <a:r>
              <a:rPr sz="2000" b="1" spc="5" dirty="0">
                <a:solidFill>
                  <a:srgbClr val="FF0000"/>
                </a:solidFill>
                <a:latin typeface="Microsoft JhengHei"/>
                <a:cs typeface="Microsoft JhengHei"/>
              </a:rPr>
              <a:t>另外</a:t>
            </a:r>
            <a:r>
              <a:rPr sz="2000" b="1" spc="-10" dirty="0">
                <a:solidFill>
                  <a:srgbClr val="FF0000"/>
                </a:solidFill>
                <a:latin typeface="Microsoft JhengHei"/>
                <a:cs typeface="Microsoft JhengHei"/>
              </a:rPr>
              <a:t>一</a:t>
            </a:r>
            <a:r>
              <a:rPr sz="2000" b="1" spc="5" dirty="0">
                <a:solidFill>
                  <a:srgbClr val="FF0000"/>
                </a:solidFill>
                <a:latin typeface="Microsoft JhengHei"/>
                <a:cs typeface="Microsoft JhengHei"/>
              </a:rPr>
              <a:t>份交</a:t>
            </a:r>
            <a:r>
              <a:rPr sz="2000" b="1" spc="-10" dirty="0">
                <a:solidFill>
                  <a:srgbClr val="FF0000"/>
                </a:solidFill>
                <a:latin typeface="Microsoft JhengHei"/>
                <a:cs typeface="Microsoft JhengHei"/>
              </a:rPr>
              <a:t>給</a:t>
            </a:r>
            <a:r>
              <a:rPr sz="2000" b="1" spc="5" dirty="0">
                <a:solidFill>
                  <a:srgbClr val="FF0000"/>
                </a:solidFill>
                <a:latin typeface="Microsoft JhengHei"/>
                <a:cs typeface="Microsoft JhengHei"/>
              </a:rPr>
              <a:t>實習</a:t>
            </a:r>
            <a:r>
              <a:rPr sz="2000" b="1" spc="-10" dirty="0">
                <a:solidFill>
                  <a:srgbClr val="FF0000"/>
                </a:solidFill>
                <a:latin typeface="Microsoft JhengHei"/>
                <a:cs typeface="Microsoft JhengHei"/>
              </a:rPr>
              <a:t>機</a:t>
            </a:r>
            <a:r>
              <a:rPr sz="2000" b="1" spc="5" dirty="0">
                <a:solidFill>
                  <a:srgbClr val="FF0000"/>
                </a:solidFill>
                <a:latin typeface="Microsoft JhengHei"/>
                <a:cs typeface="Microsoft JhengHei"/>
              </a:rPr>
              <a:t>構留存</a:t>
            </a:r>
            <a:endParaRPr sz="2000" dirty="0">
              <a:latin typeface="Microsoft JhengHei"/>
              <a:cs typeface="Microsoft JhengHe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68094" y="3640963"/>
            <a:ext cx="3225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同意書</a:t>
            </a:r>
            <a:r>
              <a:rPr sz="2400" b="1" dirty="0">
                <a:latin typeface="Calibri"/>
                <a:cs typeface="Calibri"/>
              </a:rPr>
              <a:t>+</a:t>
            </a:r>
            <a:r>
              <a:rPr sz="2400" b="1" dirty="0">
                <a:latin typeface="Microsoft JhengHei"/>
                <a:cs typeface="Microsoft JhengHei"/>
              </a:rPr>
              <a:t>履歷給實習機構</a:t>
            </a:r>
            <a:endParaRPr sz="240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426452" y="6662926"/>
            <a:ext cx="4770120" cy="200025"/>
            <a:chOff x="7426452" y="6662926"/>
            <a:chExt cx="4770120" cy="200025"/>
          </a:xfrm>
        </p:grpSpPr>
        <p:sp>
          <p:nvSpPr>
            <p:cNvPr id="3" name="object 3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0" y="190498"/>
                  </a:moveTo>
                  <a:lnTo>
                    <a:pt x="4760976" y="190498"/>
                  </a:ln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431024" y="6667498"/>
              <a:ext cx="4761230" cy="190500"/>
            </a:xfrm>
            <a:custGeom>
              <a:avLst/>
              <a:gdLst/>
              <a:ahLst/>
              <a:cxnLst/>
              <a:rect l="l" t="t" r="r" b="b"/>
              <a:pathLst>
                <a:path w="4761230" h="190500">
                  <a:moveTo>
                    <a:pt x="4760976" y="190498"/>
                  </a:moveTo>
                  <a:lnTo>
                    <a:pt x="4760976" y="0"/>
                  </a:lnTo>
                  <a:lnTo>
                    <a:pt x="0" y="0"/>
                  </a:lnTo>
                  <a:lnTo>
                    <a:pt x="0" y="190498"/>
                  </a:lnTo>
                </a:path>
              </a:pathLst>
            </a:custGeom>
            <a:ln w="9143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41604" y="583691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五</a:t>
            </a:r>
            <a:endParaRPr sz="1800">
              <a:latin typeface="Microsoft JhengHei"/>
              <a:cs typeface="Microsoft JhengHe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188719" y="1406652"/>
            <a:ext cx="9923145" cy="1632585"/>
            <a:chOff x="1188719" y="1406652"/>
            <a:chExt cx="9923145" cy="1632585"/>
          </a:xfrm>
        </p:grpSpPr>
        <p:sp>
          <p:nvSpPr>
            <p:cNvPr id="7" name="object 7"/>
            <p:cNvSpPr/>
            <p:nvPr/>
          </p:nvSpPr>
          <p:spPr>
            <a:xfrm>
              <a:off x="1188719" y="1714500"/>
              <a:ext cx="8662670" cy="1324610"/>
            </a:xfrm>
            <a:custGeom>
              <a:avLst/>
              <a:gdLst/>
              <a:ahLst/>
              <a:cxnLst/>
              <a:rect l="l" t="t" r="r" b="b"/>
              <a:pathLst>
                <a:path w="8662670" h="1324610">
                  <a:moveTo>
                    <a:pt x="8662416" y="0"/>
                  </a:moveTo>
                  <a:lnTo>
                    <a:pt x="0" y="0"/>
                  </a:lnTo>
                  <a:lnTo>
                    <a:pt x="0" y="1324355"/>
                  </a:lnTo>
                  <a:lnTo>
                    <a:pt x="8662416" y="1324355"/>
                  </a:lnTo>
                  <a:lnTo>
                    <a:pt x="8662416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072372" y="1406652"/>
              <a:ext cx="2039620" cy="307975"/>
            </a:xfrm>
            <a:custGeom>
              <a:avLst/>
              <a:gdLst/>
              <a:ahLst/>
              <a:cxnLst/>
              <a:rect l="l" t="t" r="r" b="b"/>
              <a:pathLst>
                <a:path w="2039620" h="307975">
                  <a:moveTo>
                    <a:pt x="2039112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2039112" y="307848"/>
                  </a:lnTo>
                  <a:lnTo>
                    <a:pt x="2039112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268094" y="1369507"/>
            <a:ext cx="9733915" cy="1614545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10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提醒:請提早準備好資料</a:t>
            </a:r>
            <a:endParaRPr sz="1400" dirty="0">
              <a:latin typeface="Microsoft JhengHei"/>
              <a:cs typeface="Microsoft JhengHei"/>
            </a:endParaRPr>
          </a:p>
          <a:p>
            <a:pPr marL="469900" marR="1318260" indent="-457200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b="1" dirty="0">
                <a:latin typeface="Microsoft JhengHei"/>
                <a:cs typeface="Microsoft JhengHei"/>
              </a:rPr>
              <a:t>已通過教師資格考試者</a:t>
            </a:r>
            <a:r>
              <a:rPr sz="2000" b="1" spc="-15" dirty="0">
                <a:latin typeface="Microsoft JhengHei"/>
                <a:cs typeface="Microsoft JhengHei"/>
              </a:rPr>
              <a:t>：</a:t>
            </a:r>
            <a:r>
              <a:rPr sz="2000" b="1" dirty="0">
                <a:latin typeface="Microsoft JhengHei"/>
                <a:cs typeface="Microsoft JhengHei"/>
              </a:rPr>
              <a:t>於</a:t>
            </a:r>
            <a:r>
              <a:rPr lang="en-US" altLang="zh-TW" sz="2000" b="1" dirty="0">
                <a:latin typeface="Microsoft JhengHei"/>
                <a:cs typeface="Microsoft JhengHei"/>
              </a:rPr>
              <a:t>115/</a:t>
            </a:r>
            <a:r>
              <a:rPr lang="en-US" altLang="zh-TW" sz="2000" b="1" spc="-5" dirty="0">
                <a:latin typeface="Microsoft JhengHei"/>
                <a:cs typeface="Microsoft JhengHei"/>
              </a:rPr>
              <a:t>2/28</a:t>
            </a:r>
            <a:r>
              <a:rPr sz="2000" b="1" dirty="0">
                <a:latin typeface="Microsoft JhengHei"/>
                <a:cs typeface="Microsoft JhengHei"/>
              </a:rPr>
              <a:t>前</a:t>
            </a:r>
            <a:r>
              <a:rPr sz="2000" b="1" spc="-15" dirty="0">
                <a:latin typeface="Microsoft JhengHei"/>
                <a:cs typeface="Microsoft JhengHei"/>
              </a:rPr>
              <a:t>，</a:t>
            </a:r>
            <a:r>
              <a:rPr sz="2000" b="1" dirty="0">
                <a:latin typeface="Microsoft JhengHei"/>
                <a:cs typeface="Microsoft JhengHei"/>
              </a:rPr>
              <a:t>將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實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習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同意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書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＋資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格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考試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成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績單影 本</a:t>
            </a:r>
            <a:r>
              <a:rPr sz="2000" b="1" dirty="0">
                <a:latin typeface="Microsoft JhengHei"/>
                <a:cs typeface="Microsoft JhengHei"/>
              </a:rPr>
              <a:t>親自繳回或郵寄至師</a:t>
            </a:r>
            <a:r>
              <a:rPr sz="2000" b="1" spc="-15" dirty="0">
                <a:latin typeface="Microsoft JhengHei"/>
                <a:cs typeface="Microsoft JhengHei"/>
              </a:rPr>
              <a:t>培</a:t>
            </a:r>
            <a:r>
              <a:rPr sz="2000" b="1" dirty="0">
                <a:latin typeface="Microsoft JhengHei"/>
                <a:cs typeface="Microsoft JhengHei"/>
              </a:rPr>
              <a:t>中心</a:t>
            </a:r>
            <a:endParaRPr sz="2000" dirty="0">
              <a:latin typeface="Microsoft JhengHei"/>
              <a:cs typeface="Microsoft JhengHei"/>
            </a:endParaRPr>
          </a:p>
          <a:p>
            <a:pPr marL="469900" marR="131699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000" b="1" dirty="0">
                <a:latin typeface="Microsoft JhengHei"/>
                <a:cs typeface="Microsoft JhengHei"/>
              </a:rPr>
              <a:t>未參加教師資格考試者</a:t>
            </a:r>
            <a:r>
              <a:rPr sz="2000" b="1" spc="-15" dirty="0">
                <a:latin typeface="Microsoft JhengHei"/>
                <a:cs typeface="Microsoft JhengHei"/>
              </a:rPr>
              <a:t>：</a:t>
            </a:r>
            <a:r>
              <a:rPr sz="2000" b="1" dirty="0">
                <a:latin typeface="Microsoft JhengHei"/>
                <a:cs typeface="Microsoft JhengHei"/>
              </a:rPr>
              <a:t>於</a:t>
            </a:r>
            <a:r>
              <a:rPr lang="en-US" altLang="zh-TW" sz="2000" b="1" dirty="0">
                <a:latin typeface="Microsoft JhengHei"/>
                <a:cs typeface="Microsoft JhengHei"/>
              </a:rPr>
              <a:t>115/</a:t>
            </a:r>
            <a:r>
              <a:rPr lang="en-US" altLang="zh-TW" sz="2000" b="1" spc="-5" dirty="0">
                <a:latin typeface="Microsoft JhengHei"/>
                <a:cs typeface="Microsoft JhengHei"/>
              </a:rPr>
              <a:t>2/28</a:t>
            </a:r>
            <a:r>
              <a:rPr sz="2000" b="1" dirty="0">
                <a:latin typeface="Microsoft JhengHei"/>
                <a:cs typeface="Microsoft JhengHei"/>
              </a:rPr>
              <a:t>前</a:t>
            </a:r>
            <a:r>
              <a:rPr sz="2000" b="1" spc="-15" dirty="0">
                <a:latin typeface="Microsoft JhengHei"/>
                <a:cs typeface="Microsoft JhengHei"/>
              </a:rPr>
              <a:t>，</a:t>
            </a:r>
            <a:r>
              <a:rPr sz="2000" b="1" dirty="0">
                <a:latin typeface="Microsoft JhengHei"/>
                <a:cs typeface="Microsoft JhengHei"/>
              </a:rPr>
              <a:t>將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實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習</a:t>
            </a: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同意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書</a:t>
            </a:r>
            <a:r>
              <a:rPr sz="2000" b="1" dirty="0">
                <a:latin typeface="Microsoft JhengHei"/>
                <a:cs typeface="Microsoft JhengHei"/>
              </a:rPr>
              <a:t>親自繳回或</a:t>
            </a:r>
            <a:r>
              <a:rPr sz="2000" b="1" spc="-10" dirty="0">
                <a:latin typeface="Microsoft JhengHei"/>
                <a:cs typeface="Microsoft JhengHei"/>
              </a:rPr>
              <a:t>郵</a:t>
            </a:r>
            <a:r>
              <a:rPr sz="2000" b="1" dirty="0">
                <a:latin typeface="Microsoft JhengHei"/>
                <a:cs typeface="Microsoft JhengHei"/>
              </a:rPr>
              <a:t>寄至師培中心</a:t>
            </a:r>
            <a:r>
              <a:rPr lang="zh-TW" altLang="en-US" sz="2000" b="1" dirty="0">
                <a:latin typeface="Microsoft JhengHei"/>
                <a:cs typeface="Microsoft JhengHei"/>
              </a:rPr>
              <a:t> 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(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郵寄地址：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304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新竹縣新豐鄉新興路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1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號 師資培育中心收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)</a:t>
            </a:r>
            <a:endParaRPr sz="20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268094" y="611200"/>
            <a:ext cx="12446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0000"/>
                </a:solidFill>
              </a:rPr>
              <a:t>繳交資料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41604" y="3611879"/>
            <a:ext cx="43180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12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560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六</a:t>
            </a:r>
            <a:endParaRPr sz="1800">
              <a:latin typeface="Microsoft JhengHei"/>
              <a:cs typeface="Microsoft JhengHe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188719" y="4434840"/>
            <a:ext cx="9409430" cy="708660"/>
            <a:chOff x="1188719" y="4434840"/>
            <a:chExt cx="9409430" cy="708660"/>
          </a:xfrm>
        </p:grpSpPr>
        <p:sp>
          <p:nvSpPr>
            <p:cNvPr id="13" name="object 13"/>
            <p:cNvSpPr/>
            <p:nvPr/>
          </p:nvSpPr>
          <p:spPr>
            <a:xfrm>
              <a:off x="1188719" y="4742688"/>
              <a:ext cx="8662670" cy="401320"/>
            </a:xfrm>
            <a:custGeom>
              <a:avLst/>
              <a:gdLst/>
              <a:ahLst/>
              <a:cxnLst/>
              <a:rect l="l" t="t" r="r" b="b"/>
              <a:pathLst>
                <a:path w="8662670" h="401320">
                  <a:moveTo>
                    <a:pt x="8662416" y="0"/>
                  </a:moveTo>
                  <a:lnTo>
                    <a:pt x="0" y="0"/>
                  </a:lnTo>
                  <a:lnTo>
                    <a:pt x="0" y="400812"/>
                  </a:lnTo>
                  <a:lnTo>
                    <a:pt x="8662416" y="400812"/>
                  </a:lnTo>
                  <a:lnTo>
                    <a:pt x="8662416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072372" y="4434840"/>
              <a:ext cx="1525905" cy="307975"/>
            </a:xfrm>
            <a:custGeom>
              <a:avLst/>
              <a:gdLst/>
              <a:ahLst/>
              <a:cxnLst/>
              <a:rect l="l" t="t" r="r" b="b"/>
              <a:pathLst>
                <a:path w="1525904" h="307975">
                  <a:moveTo>
                    <a:pt x="1525524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1525524" y="307848"/>
                  </a:lnTo>
                  <a:lnTo>
                    <a:pt x="1525524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158745" y="4398584"/>
            <a:ext cx="8308340" cy="70231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10"/>
              </a:spcBef>
            </a:pPr>
            <a:r>
              <a:rPr sz="1400" dirty="0">
                <a:solidFill>
                  <a:srgbClr val="FFFFFF"/>
                </a:solidFill>
                <a:latin typeface="Microsoft JhengHei"/>
                <a:cs typeface="Microsoft JhengHei"/>
              </a:rPr>
              <a:t>提醒:請準時參與</a:t>
            </a:r>
            <a:endParaRPr sz="1400">
              <a:latin typeface="Microsoft JhengHei"/>
              <a:cs typeface="Microsoft JhengHei"/>
            </a:endParaRPr>
          </a:p>
          <a:p>
            <a:pPr marL="355600" indent="-343535">
              <a:lnSpc>
                <a:spcPct val="100000"/>
              </a:lnSpc>
              <a:spcBef>
                <a:spcPts val="73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000" b="1" dirty="0">
                <a:latin typeface="Microsoft JhengHei"/>
                <a:cs typeface="Microsoft JhengHei"/>
              </a:rPr>
              <a:t>務必一定要參加，並加</a:t>
            </a:r>
            <a:r>
              <a:rPr sz="2000" b="1" spc="-15" dirty="0">
                <a:latin typeface="Microsoft JhengHei"/>
                <a:cs typeface="Microsoft JhengHei"/>
              </a:rPr>
              <a:t>入</a:t>
            </a:r>
            <a:r>
              <a:rPr sz="2000" b="1" dirty="0">
                <a:latin typeface="Microsoft JhengHei"/>
                <a:cs typeface="Microsoft JhengHei"/>
              </a:rPr>
              <a:t>實習</a:t>
            </a:r>
            <a:r>
              <a:rPr sz="2000" b="1" spc="-15" dirty="0">
                <a:latin typeface="Microsoft JhengHei"/>
                <a:cs typeface="Microsoft JhengHei"/>
              </a:rPr>
              <a:t>群</a:t>
            </a:r>
            <a:r>
              <a:rPr sz="2000" b="1" dirty="0">
                <a:latin typeface="Microsoft JhengHei"/>
                <a:cs typeface="Microsoft JhengHei"/>
              </a:rPr>
              <a:t>組，</a:t>
            </a:r>
            <a:r>
              <a:rPr sz="2000" b="1" spc="-15" dirty="0">
                <a:latin typeface="Microsoft JhengHei"/>
                <a:cs typeface="Microsoft JhengHei"/>
              </a:rPr>
              <a:t>以</a:t>
            </a:r>
            <a:r>
              <a:rPr sz="2000" b="1" dirty="0">
                <a:latin typeface="Microsoft JhengHei"/>
                <a:cs typeface="Microsoft JhengHei"/>
              </a:rPr>
              <a:t>方便</a:t>
            </a:r>
            <a:r>
              <a:rPr sz="2000" b="1" spc="-15" dirty="0">
                <a:latin typeface="Microsoft JhengHei"/>
                <a:cs typeface="Microsoft JhengHei"/>
              </a:rPr>
              <a:t>聯</a:t>
            </a:r>
            <a:r>
              <a:rPr sz="2000" b="1" dirty="0">
                <a:latin typeface="Microsoft JhengHei"/>
                <a:cs typeface="Microsoft JhengHei"/>
              </a:rPr>
              <a:t>繫相</a:t>
            </a:r>
            <a:r>
              <a:rPr sz="2000" b="1" spc="-15" dirty="0">
                <a:latin typeface="Microsoft JhengHei"/>
                <a:cs typeface="Microsoft JhengHei"/>
              </a:rPr>
              <a:t>關</a:t>
            </a:r>
            <a:r>
              <a:rPr sz="2000" b="1" dirty="0">
                <a:latin typeface="Microsoft JhengHei"/>
                <a:cs typeface="Microsoft JhengHei"/>
              </a:rPr>
              <a:t>事項</a:t>
            </a:r>
            <a:endParaRPr sz="2000">
              <a:latin typeface="Microsoft JhengHei"/>
              <a:cs typeface="Microsoft JhengHe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68094" y="3640963"/>
            <a:ext cx="641159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 err="1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通過資格考，參加教育實習說明會</a:t>
            </a:r>
            <a:r>
              <a:rPr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（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暫定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115/7/31</a:t>
            </a:r>
            <a:r>
              <a:rPr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</a:rPr>
              <a:t>）</a:t>
            </a:r>
            <a:endParaRPr sz="20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533412"/>
            <a:ext cx="3571494" cy="52500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7977" y="545973"/>
            <a:ext cx="21564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</a:rPr>
              <a:t>教師資格考試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1693164" y="2887979"/>
            <a:ext cx="433070" cy="42862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75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56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1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8867" y="3578732"/>
            <a:ext cx="1244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報名方式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5487" y="4268723"/>
            <a:ext cx="2867025" cy="1632585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511175" marR="160655" indent="-51117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511175" algn="l"/>
                <a:tab pos="511809" algn="l"/>
              </a:tabLst>
            </a:pPr>
            <a:r>
              <a:rPr sz="2000" b="1" dirty="0">
                <a:solidFill>
                  <a:srgbClr val="FF0000"/>
                </a:solidFill>
                <a:latin typeface="Microsoft JhengHei"/>
                <a:cs typeface="Microsoft JhengHei"/>
              </a:rPr>
              <a:t>自行報名</a:t>
            </a:r>
            <a:r>
              <a:rPr sz="2000" b="1" dirty="0">
                <a:latin typeface="Microsoft JhengHei"/>
                <a:cs typeface="Microsoft JhengHei"/>
              </a:rPr>
              <a:t>，約在</a:t>
            </a:r>
            <a:r>
              <a:rPr sz="2000" b="1" spc="-10" dirty="0">
                <a:latin typeface="Microsoft JhengHei"/>
                <a:cs typeface="Microsoft JhengHei"/>
              </a:rPr>
              <a:t>4</a:t>
            </a:r>
            <a:r>
              <a:rPr sz="2000" b="1" dirty="0">
                <a:latin typeface="Microsoft JhengHei"/>
                <a:cs typeface="Microsoft JhengHei"/>
              </a:rPr>
              <a:t>月 會公告簡章。</a:t>
            </a:r>
            <a:endParaRPr sz="2000">
              <a:latin typeface="Microsoft JhengHei"/>
              <a:cs typeface="Microsoft JhengHei"/>
            </a:endParaRPr>
          </a:p>
          <a:p>
            <a:pPr marL="459740" marR="107950" indent="-459740">
              <a:lnSpc>
                <a:spcPct val="100000"/>
              </a:lnSpc>
              <a:buFont typeface="Arial MT"/>
              <a:buChar char="•"/>
              <a:tabLst>
                <a:tab pos="459740" algn="l"/>
                <a:tab pos="460375" algn="l"/>
              </a:tabLst>
            </a:pPr>
            <a:r>
              <a:rPr sz="2000" b="1" dirty="0">
                <a:latin typeface="Microsoft JhengHei"/>
                <a:cs typeface="Microsoft JhengHei"/>
              </a:rPr>
              <a:t>報名時上傳的照片是 未來用於教師證書 </a:t>
            </a:r>
            <a:r>
              <a:rPr sz="2000" b="1" spc="5" dirty="0">
                <a:latin typeface="Microsoft JhengHei"/>
                <a:cs typeface="Microsoft JhengHei"/>
              </a:rPr>
              <a:t> </a:t>
            </a:r>
            <a:r>
              <a:rPr sz="2000" b="1" dirty="0">
                <a:latin typeface="Microsoft JhengHei"/>
                <a:cs typeface="Microsoft JhengHei"/>
              </a:rPr>
              <a:t>(正式大頭照)</a:t>
            </a:r>
            <a:endParaRPr sz="2000">
              <a:latin typeface="Microsoft JhengHei"/>
              <a:cs typeface="Microsoft JhengHe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50838" y="601471"/>
            <a:ext cx="23583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11</a:t>
            </a:r>
            <a:r>
              <a:rPr lang="en-US" altLang="zh-TW" sz="2400" b="1" spc="-5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r>
              <a:rPr sz="24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年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6</a:t>
            </a:r>
            <a:r>
              <a:rPr sz="2400" b="1" dirty="0">
                <a:solidFill>
                  <a:srgbClr val="FF0000"/>
                </a:solidFill>
                <a:latin typeface="Microsoft JhengHei"/>
                <a:cs typeface="Microsoft JhengHei"/>
              </a:rPr>
              <a:t>月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63211" y="1106424"/>
            <a:ext cx="6559550" cy="346249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38100" rIns="0" bIns="0" rtlCol="0">
            <a:spAutoFit/>
          </a:bodyPr>
          <a:lstStyle/>
          <a:p>
            <a:pPr marL="342265" marR="146050" indent="-342265" algn="ctr">
              <a:lnSpc>
                <a:spcPct val="100000"/>
              </a:lnSpc>
              <a:spcBef>
                <a:spcPts val="300"/>
              </a:spcBef>
              <a:buFont typeface="Arial MT"/>
              <a:buChar char="•"/>
              <a:tabLst>
                <a:tab pos="342265" algn="l"/>
                <a:tab pos="342900" algn="l"/>
              </a:tabLst>
            </a:pPr>
            <a:r>
              <a:rPr sz="2000" b="1" dirty="0">
                <a:latin typeface="Microsoft JhengHei"/>
                <a:cs typeface="Microsoft JhengHei"/>
              </a:rPr>
              <a:t>專屬網址</a:t>
            </a:r>
            <a:r>
              <a:rPr sz="2000" b="1" spc="-5" dirty="0">
                <a:latin typeface="Microsoft JhengHei"/>
                <a:cs typeface="Microsoft JhengHei"/>
              </a:rPr>
              <a:t>https://tqa.rcpet.edu.tw</a:t>
            </a:r>
            <a:endParaRPr sz="2000" dirty="0">
              <a:latin typeface="Microsoft JhengHei"/>
              <a:cs typeface="Microsoft JhengHe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15000" y="2887979"/>
            <a:ext cx="431800" cy="42862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75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56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2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71008" y="3578732"/>
            <a:ext cx="1244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應屆暫准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97323" y="4268723"/>
            <a:ext cx="2867025" cy="963725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459740" marR="107950" indent="-264160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539115" algn="l"/>
                <a:tab pos="539750" algn="l"/>
              </a:tabLst>
            </a:pPr>
            <a:r>
              <a:rPr dirty="0"/>
              <a:t>	</a:t>
            </a:r>
            <a:r>
              <a:rPr sz="2000" b="1" dirty="0">
                <a:latin typeface="Microsoft JhengHei"/>
                <a:cs typeface="Microsoft JhengHei"/>
              </a:rPr>
              <a:t>預計</a:t>
            </a:r>
            <a:r>
              <a:rPr sz="2000" b="1" spc="-5" dirty="0">
                <a:latin typeface="Microsoft JhengHei"/>
                <a:cs typeface="Microsoft JhengHei"/>
              </a:rPr>
              <a:t>11</a:t>
            </a:r>
            <a:r>
              <a:rPr lang="en-US" altLang="zh-TW" sz="2000" b="1" spc="-5" dirty="0">
                <a:latin typeface="Microsoft JhengHei"/>
                <a:cs typeface="Microsoft JhengHei"/>
              </a:rPr>
              <a:t>5</a:t>
            </a:r>
            <a:r>
              <a:rPr sz="2000" b="1" dirty="0">
                <a:latin typeface="Microsoft JhengHei"/>
                <a:cs typeface="Microsoft JhengHei"/>
              </a:rPr>
              <a:t>年</a:t>
            </a:r>
            <a:r>
              <a:rPr sz="2000" b="1" spc="-10" dirty="0">
                <a:latin typeface="Microsoft JhengHei"/>
                <a:cs typeface="Microsoft JhengHei"/>
              </a:rPr>
              <a:t>6</a:t>
            </a:r>
            <a:r>
              <a:rPr sz="2000" b="1" dirty="0">
                <a:latin typeface="Microsoft JhengHei"/>
                <a:cs typeface="Microsoft JhengHei"/>
              </a:rPr>
              <a:t>月大學 畢業生或學分班學員 為應屆暫准報名方式</a:t>
            </a:r>
            <a:endParaRPr sz="2000" dirty="0">
              <a:latin typeface="Microsoft JhengHei"/>
              <a:cs typeface="Microsoft JhengHe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736835" y="2887979"/>
            <a:ext cx="431800" cy="42862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7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56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3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293097" y="3578732"/>
            <a:ext cx="1244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注意事項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519159" y="4268723"/>
            <a:ext cx="2892425" cy="70866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335915" indent="-33591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335915" algn="l"/>
                <a:tab pos="336550" algn="l"/>
              </a:tabLst>
            </a:pPr>
            <a:r>
              <a:rPr sz="2000" b="1" dirty="0">
                <a:latin typeface="Microsoft JhengHei"/>
                <a:cs typeface="Microsoft JhengHei"/>
              </a:rPr>
              <a:t>請務</a:t>
            </a:r>
            <a:r>
              <a:rPr sz="2000" b="1" spc="5" dirty="0">
                <a:latin typeface="Microsoft JhengHei"/>
                <a:cs typeface="Microsoft JhengHei"/>
              </a:rPr>
              <a:t>必</a:t>
            </a:r>
            <a:r>
              <a:rPr sz="2000" b="1" spc="-10" dirty="0">
                <a:latin typeface="Microsoft JhengHei"/>
                <a:cs typeface="Microsoft JhengHei"/>
              </a:rPr>
              <a:t>填</a:t>
            </a:r>
            <a:r>
              <a:rPr sz="2000" b="1" dirty="0">
                <a:latin typeface="Microsoft JhengHei"/>
                <a:cs typeface="Microsoft JhengHei"/>
              </a:rPr>
              <a:t>寫</a:t>
            </a:r>
            <a:r>
              <a:rPr sz="2000" b="1" spc="-10" dirty="0">
                <a:latin typeface="Microsoft JhengHei"/>
                <a:cs typeface="Microsoft JhengHei"/>
              </a:rPr>
              <a:t>正</a:t>
            </a:r>
            <a:r>
              <a:rPr sz="2000" b="1" dirty="0">
                <a:latin typeface="Microsoft JhengHei"/>
                <a:cs typeface="Microsoft JhengHei"/>
              </a:rPr>
              <a:t>確資</a:t>
            </a:r>
            <a:r>
              <a:rPr sz="2000" b="1" spc="5" dirty="0">
                <a:latin typeface="Microsoft JhengHei"/>
                <a:cs typeface="Microsoft JhengHei"/>
              </a:rPr>
              <a:t>料</a:t>
            </a:r>
            <a:r>
              <a:rPr sz="2000" b="1" dirty="0">
                <a:latin typeface="Microsoft JhengHei"/>
                <a:cs typeface="Microsoft JhengHei"/>
              </a:rPr>
              <a:t>， 並檢查無誤再送出</a:t>
            </a:r>
            <a:endParaRPr sz="200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533412"/>
            <a:ext cx="3571494" cy="52500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7977" y="545973"/>
            <a:ext cx="21564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</a:rPr>
              <a:t>教師資格考試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975360" y="1973579"/>
            <a:ext cx="433070" cy="42672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048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55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1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33701" y="1970913"/>
            <a:ext cx="6350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Microsoft JhengHei"/>
                <a:cs typeface="Microsoft JhengHei"/>
              </a:rPr>
              <a:t>學程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13759" y="1246632"/>
            <a:ext cx="6924040" cy="2307590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39370" rIns="0" bIns="0" rtlCol="0">
            <a:spAutoFit/>
          </a:bodyPr>
          <a:lstStyle/>
          <a:p>
            <a:pPr marL="434340" indent="-343535">
              <a:lnSpc>
                <a:spcPct val="100000"/>
              </a:lnSpc>
              <a:spcBef>
                <a:spcPts val="310"/>
              </a:spcBef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報考類別：幼兒師資類科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修習課期間：</a:t>
            </a:r>
            <a:endParaRPr sz="1800" dirty="0">
              <a:latin typeface="Microsoft JhengHei"/>
              <a:cs typeface="Microsoft JhengHei"/>
            </a:endParaRPr>
          </a:p>
          <a:p>
            <a:pPr marL="90805" marR="2652395">
              <a:lnSpc>
                <a:spcPct val="100000"/>
              </a:lnSpc>
            </a:pPr>
            <a:r>
              <a:rPr sz="1800" b="1" dirty="0">
                <a:latin typeface="Microsoft JhengHei"/>
                <a:cs typeface="Microsoft JhengHei"/>
              </a:rPr>
              <a:t>(</a:t>
            </a:r>
            <a:r>
              <a:rPr sz="1800" b="1" spc="-5" dirty="0">
                <a:latin typeface="Microsoft JhengHei"/>
                <a:cs typeface="Microsoft JhengHei"/>
              </a:rPr>
              <a:t>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12</a:t>
            </a:r>
            <a:r>
              <a:rPr sz="1800" b="1" spc="5" dirty="0">
                <a:latin typeface="Microsoft JhengHei"/>
                <a:cs typeface="Microsoft JhengHei"/>
              </a:rPr>
              <a:t>)</a:t>
            </a:r>
            <a:r>
              <a:rPr sz="1800" b="1" dirty="0">
                <a:latin typeface="Microsoft JhengHei"/>
                <a:cs typeface="Microsoft JhengHei"/>
              </a:rPr>
              <a:t>考取幼教學程</a:t>
            </a:r>
            <a:r>
              <a:rPr sz="1800" b="1" spc="-5" dirty="0">
                <a:latin typeface="Microsoft JhengHei"/>
                <a:cs typeface="Microsoft JhengHei"/>
              </a:rPr>
              <a:t>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12</a:t>
            </a:r>
            <a:r>
              <a:rPr sz="1800" b="1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9</a:t>
            </a:r>
            <a:r>
              <a:rPr sz="1800" b="1" dirty="0">
                <a:latin typeface="Microsoft JhengHei"/>
                <a:cs typeface="Microsoft JhengHei"/>
              </a:rPr>
              <a:t>月至</a:t>
            </a:r>
            <a:r>
              <a:rPr sz="1800" b="1" spc="5" dirty="0">
                <a:latin typeface="Microsoft JhengHei"/>
                <a:cs typeface="Microsoft JhengHei"/>
              </a:rPr>
              <a:t>1</a:t>
            </a:r>
            <a:r>
              <a:rPr sz="1800" b="1" spc="-5" dirty="0">
                <a:latin typeface="Microsoft JhengHei"/>
                <a:cs typeface="Microsoft JhengHei"/>
              </a:rPr>
              <a:t>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4</a:t>
            </a:r>
            <a:r>
              <a:rPr sz="1800" b="1" spc="10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6</a:t>
            </a:r>
            <a:r>
              <a:rPr sz="1800" b="1" dirty="0">
                <a:latin typeface="Microsoft JhengHei"/>
                <a:cs typeface="Microsoft JhengHei"/>
              </a:rPr>
              <a:t>月  (</a:t>
            </a:r>
            <a:r>
              <a:rPr sz="1800" b="1" spc="-5" dirty="0">
                <a:latin typeface="Microsoft JhengHei"/>
                <a:cs typeface="Microsoft JhengHei"/>
              </a:rPr>
              <a:t>11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3</a:t>
            </a:r>
            <a:r>
              <a:rPr sz="1800" b="1" spc="5" dirty="0">
                <a:latin typeface="Microsoft JhengHei"/>
                <a:cs typeface="Microsoft JhengHei"/>
              </a:rPr>
              <a:t>)</a:t>
            </a:r>
            <a:r>
              <a:rPr sz="1800" b="1" dirty="0">
                <a:latin typeface="Microsoft JhengHei"/>
                <a:cs typeface="Microsoft JhengHei"/>
              </a:rPr>
              <a:t>考取幼教學程</a:t>
            </a:r>
            <a:r>
              <a:rPr sz="1800" b="1" spc="-5" dirty="0">
                <a:latin typeface="Microsoft JhengHei"/>
                <a:cs typeface="Microsoft JhengHei"/>
              </a:rPr>
              <a:t>11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3</a:t>
            </a:r>
            <a:r>
              <a:rPr sz="1800" b="1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9</a:t>
            </a:r>
            <a:r>
              <a:rPr sz="1800" b="1" dirty="0">
                <a:latin typeface="Microsoft JhengHei"/>
                <a:cs typeface="Microsoft JhengHei"/>
              </a:rPr>
              <a:t>月至</a:t>
            </a:r>
            <a:r>
              <a:rPr sz="1800" b="1" spc="5" dirty="0">
                <a:latin typeface="Microsoft JhengHei"/>
                <a:cs typeface="Microsoft JhengHei"/>
              </a:rPr>
              <a:t>1</a:t>
            </a:r>
            <a:r>
              <a:rPr sz="1800" b="1" spc="-5" dirty="0">
                <a:latin typeface="Microsoft JhengHei"/>
                <a:cs typeface="Microsoft JhengHei"/>
              </a:rPr>
              <a:t>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5</a:t>
            </a:r>
            <a:r>
              <a:rPr sz="1800" b="1" spc="10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6</a:t>
            </a:r>
            <a:r>
              <a:rPr sz="1800" b="1" dirty="0">
                <a:latin typeface="Microsoft JhengHei"/>
                <a:cs typeface="Microsoft JhengHei"/>
              </a:rPr>
              <a:t>月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修畢證書師培大學</a:t>
            </a:r>
            <a:r>
              <a:rPr sz="1800" b="1" spc="-20" dirty="0">
                <a:latin typeface="Microsoft JhengHei"/>
                <a:cs typeface="Microsoft JhengHei"/>
              </a:rPr>
              <a:t>：</a:t>
            </a:r>
            <a:r>
              <a:rPr sz="1800" b="1" spc="-5" dirty="0">
                <a:latin typeface="Microsoft JhengHei"/>
                <a:cs typeface="Microsoft JhengHei"/>
              </a:rPr>
              <a:t>1032</a:t>
            </a:r>
            <a:r>
              <a:rPr sz="1800" b="1" dirty="0">
                <a:latin typeface="Microsoft JhengHei"/>
                <a:cs typeface="Microsoft JhengHei"/>
              </a:rPr>
              <a:t>明新科技大學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畢業</a:t>
            </a:r>
            <a:r>
              <a:rPr sz="1800" b="1" spc="-5" dirty="0">
                <a:latin typeface="Microsoft JhengHei"/>
                <a:cs typeface="Microsoft JhengHei"/>
              </a:rPr>
              <a:t>：11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5</a:t>
            </a:r>
            <a:r>
              <a:rPr sz="1800" b="1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6</a:t>
            </a:r>
            <a:r>
              <a:rPr sz="1800" b="1" dirty="0">
                <a:latin typeface="Microsoft JhengHei"/>
                <a:cs typeface="Microsoft JhengHei"/>
              </a:rPr>
              <a:t>月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實習類別：勾選尚未實習者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spc="-5" dirty="0">
                <a:latin typeface="Microsoft JhengHei"/>
                <a:cs typeface="Microsoft JhengHei"/>
              </a:rPr>
              <a:t>【畢業證書及修畢師資職前教育證明書，由師培中心統一寄</a:t>
            </a:r>
            <a:r>
              <a:rPr sz="1800" b="1" dirty="0">
                <a:latin typeface="Microsoft JhengHei"/>
                <a:cs typeface="Microsoft JhengHei"/>
              </a:rPr>
              <a:t>送】</a:t>
            </a:r>
            <a:endParaRPr sz="1800" dirty="0">
              <a:latin typeface="Microsoft JhengHei"/>
              <a:cs typeface="Microsoft JhengHe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75360" y="4777740"/>
            <a:ext cx="433070" cy="42862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7175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565"/>
              </a:spcBef>
            </a:pPr>
            <a:r>
              <a:rPr sz="1800" b="1" dirty="0">
                <a:solidFill>
                  <a:srgbClr val="FFFFFF"/>
                </a:solidFill>
                <a:latin typeface="Microsoft JhengHei"/>
                <a:cs typeface="Microsoft JhengHei"/>
              </a:rPr>
              <a:t>2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05981" y="598423"/>
            <a:ext cx="1245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Microsoft JhengHei"/>
                <a:cs typeface="Microsoft JhengHei"/>
              </a:rPr>
              <a:t>報名選填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11" name="object 8">
            <a:extLst>
              <a:ext uri="{FF2B5EF4-FFF2-40B4-BE49-F238E27FC236}">
                <a16:creationId xmlns:a16="http://schemas.microsoft.com/office/drawing/2014/main" id="{818A8920-EC02-8320-22EE-4B5A1487225F}"/>
              </a:ext>
            </a:extLst>
          </p:cNvPr>
          <p:cNvSpPr txBox="1"/>
          <p:nvPr/>
        </p:nvSpPr>
        <p:spPr>
          <a:xfrm>
            <a:off x="1628901" y="4777740"/>
            <a:ext cx="12446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Microsoft JhengHei"/>
                <a:cs typeface="Microsoft JhengHei"/>
              </a:rPr>
              <a:t>幼教專班</a:t>
            </a:r>
            <a:endParaRPr sz="2400" dirty="0">
              <a:latin typeface="Microsoft JhengHei"/>
              <a:cs typeface="Microsoft JhengHei"/>
            </a:endParaRPr>
          </a:p>
        </p:txBody>
      </p:sp>
      <p:sp>
        <p:nvSpPr>
          <p:cNvPr id="12" name="object 10">
            <a:extLst>
              <a:ext uri="{FF2B5EF4-FFF2-40B4-BE49-F238E27FC236}">
                <a16:creationId xmlns:a16="http://schemas.microsoft.com/office/drawing/2014/main" id="{2DD24B4F-EEC4-E048-327D-F1462C9AA28C}"/>
              </a:ext>
            </a:extLst>
          </p:cNvPr>
          <p:cNvSpPr txBox="1"/>
          <p:nvPr/>
        </p:nvSpPr>
        <p:spPr>
          <a:xfrm>
            <a:off x="3413759" y="3987026"/>
            <a:ext cx="7802880" cy="2256387"/>
          </a:xfrm>
          <a:prstGeom prst="rect">
            <a:avLst/>
          </a:prstGeom>
          <a:solidFill>
            <a:srgbClr val="E7E6E6"/>
          </a:solidFill>
        </p:spPr>
        <p:txBody>
          <a:bodyPr vert="horz" wrap="square" lIns="0" tIns="40005" rIns="0" bIns="0" rtlCol="0">
            <a:spAutoFit/>
          </a:bodyPr>
          <a:lstStyle/>
          <a:p>
            <a:pPr marL="43434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報考類別：幼兒師資類科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修習課期間</a:t>
            </a:r>
            <a:r>
              <a:rPr sz="1800" b="1" spc="-10" dirty="0">
                <a:latin typeface="Microsoft JhengHei"/>
                <a:cs typeface="Microsoft JhengHei"/>
              </a:rPr>
              <a:t>：</a:t>
            </a:r>
            <a:r>
              <a:rPr sz="1800" b="1" spc="-5" dirty="0">
                <a:latin typeface="Microsoft JhengHei"/>
                <a:cs typeface="Microsoft JhengHei"/>
              </a:rPr>
              <a:t>11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4</a:t>
            </a:r>
            <a:r>
              <a:rPr sz="1800" b="1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9</a:t>
            </a:r>
            <a:r>
              <a:rPr sz="1800" b="1" dirty="0">
                <a:latin typeface="Microsoft JhengHei"/>
                <a:cs typeface="Microsoft JhengHei"/>
              </a:rPr>
              <a:t>月至</a:t>
            </a:r>
            <a:r>
              <a:rPr sz="1800" b="1" spc="-5" dirty="0">
                <a:latin typeface="Microsoft JhengHei"/>
                <a:cs typeface="Microsoft JhengHei"/>
              </a:rPr>
              <a:t>11</a:t>
            </a:r>
            <a:r>
              <a:rPr lang="en-US" altLang="zh-TW" sz="1800" b="1" spc="-5" dirty="0">
                <a:latin typeface="Microsoft JhengHei"/>
                <a:cs typeface="Microsoft JhengHei"/>
              </a:rPr>
              <a:t>5</a:t>
            </a:r>
            <a:r>
              <a:rPr sz="1800" b="1" dirty="0">
                <a:latin typeface="Microsoft JhengHei"/>
                <a:cs typeface="Microsoft JhengHei"/>
              </a:rPr>
              <a:t>年</a:t>
            </a:r>
            <a:r>
              <a:rPr sz="1800" b="1" spc="-5" dirty="0">
                <a:latin typeface="Microsoft JhengHei"/>
                <a:cs typeface="Microsoft JhengHei"/>
              </a:rPr>
              <a:t>6</a:t>
            </a:r>
            <a:r>
              <a:rPr sz="1800" b="1" dirty="0">
                <a:latin typeface="Microsoft JhengHei"/>
                <a:cs typeface="Microsoft JhengHei"/>
              </a:rPr>
              <a:t>月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修畢證書師培大學</a:t>
            </a:r>
            <a:r>
              <a:rPr sz="1800" b="1" spc="-20" dirty="0">
                <a:latin typeface="Microsoft JhengHei"/>
                <a:cs typeface="Microsoft JhengHei"/>
              </a:rPr>
              <a:t>：</a:t>
            </a:r>
            <a:r>
              <a:rPr sz="1800" b="1" spc="-5" dirty="0">
                <a:latin typeface="Microsoft JhengHei"/>
                <a:cs typeface="Microsoft JhengHei"/>
              </a:rPr>
              <a:t>1032</a:t>
            </a:r>
            <a:r>
              <a:rPr sz="1800" b="1" dirty="0">
                <a:latin typeface="Microsoft JhengHei"/>
                <a:cs typeface="Microsoft JhengHei"/>
              </a:rPr>
              <a:t>明新科技大學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畢業</a:t>
            </a:r>
            <a:r>
              <a:rPr sz="1800" b="1" spc="-10" dirty="0">
                <a:latin typeface="Microsoft JhengHei"/>
                <a:cs typeface="Microsoft JhengHei"/>
              </a:rPr>
              <a:t>：11</a:t>
            </a:r>
            <a:r>
              <a:rPr lang="en-US" altLang="zh-TW" b="1" spc="-10" dirty="0">
                <a:latin typeface="Microsoft JhengHei"/>
                <a:cs typeface="Microsoft JhengHei"/>
              </a:rPr>
              <a:t>5</a:t>
            </a:r>
            <a:r>
              <a:rPr sz="1800" b="1" spc="-5" dirty="0">
                <a:latin typeface="Microsoft JhengHei"/>
                <a:cs typeface="Microsoft JhengHei"/>
              </a:rPr>
              <a:t>年</a:t>
            </a:r>
            <a:r>
              <a:rPr sz="1800" b="1" spc="-10" dirty="0">
                <a:latin typeface="Microsoft JhengHei"/>
                <a:cs typeface="Microsoft JhengHei"/>
              </a:rPr>
              <a:t>6</a:t>
            </a:r>
            <a:r>
              <a:rPr sz="1800" b="1" dirty="0">
                <a:latin typeface="Microsoft JhengHei"/>
                <a:cs typeface="Microsoft JhengHei"/>
              </a:rPr>
              <a:t>月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solidFill>
                  <a:srgbClr val="FF0000"/>
                </a:solidFill>
                <a:latin typeface="Microsoft JhengHei"/>
                <a:cs typeface="Microsoft JhengHei"/>
              </a:rPr>
              <a:t>是否為「幼兒園在職人員修習幼兒園教師師資職前教育課程」專班：是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畢業大學：請依當初報名繳交畢業證書填寫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實習類別：勾選尚未實習者</a:t>
            </a:r>
            <a:endParaRPr sz="1800" dirty="0">
              <a:latin typeface="Microsoft JhengHei"/>
              <a:cs typeface="Microsoft JhengHei"/>
            </a:endParaRPr>
          </a:p>
          <a:p>
            <a:pPr marL="434340" indent="-343535">
              <a:lnSpc>
                <a:spcPct val="100000"/>
              </a:lnSpc>
              <a:buFont typeface="Arial MT"/>
              <a:buChar char="•"/>
              <a:tabLst>
                <a:tab pos="433705" algn="l"/>
                <a:tab pos="434340" algn="l"/>
              </a:tabLst>
            </a:pPr>
            <a:r>
              <a:rPr sz="1800" b="1" dirty="0">
                <a:latin typeface="Microsoft JhengHei"/>
                <a:cs typeface="Microsoft JhengHei"/>
              </a:rPr>
              <a:t>【畢業證書及修畢師資職前教育證明書，由師培中心統一寄</a:t>
            </a:r>
            <a:r>
              <a:rPr sz="1800" b="1" spc="5" dirty="0">
                <a:latin typeface="Microsoft JhengHei"/>
                <a:cs typeface="Microsoft JhengHei"/>
              </a:rPr>
              <a:t>送</a:t>
            </a:r>
            <a:r>
              <a:rPr sz="1800" b="1" dirty="0">
                <a:latin typeface="Microsoft JhengHei"/>
                <a:cs typeface="Microsoft JhengHei"/>
              </a:rPr>
              <a:t>】</a:t>
            </a:r>
            <a:endParaRPr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422</Words>
  <Application>Microsoft Office PowerPoint</Application>
  <PresentationFormat>寬螢幕</PresentationFormat>
  <Paragraphs>124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Arial MT</vt:lpstr>
      <vt:lpstr>Microsoft JhengHei</vt:lpstr>
      <vt:lpstr>Microsoft JhengHei</vt:lpstr>
      <vt:lpstr>Arial</vt:lpstr>
      <vt:lpstr>Calibri</vt:lpstr>
      <vt:lpstr>Office Theme</vt:lpstr>
      <vt:lpstr>申請115年 教育實習說明</vt:lpstr>
      <vt:lpstr>實習期程</vt:lpstr>
      <vt:lpstr>申請教育實習流程</vt:lpstr>
      <vt:lpstr>全國教育實習平台</vt:lpstr>
      <vt:lpstr>填寫google表單</vt:lpstr>
      <vt:lpstr>聯絡實習機構</vt:lpstr>
      <vt:lpstr>繳交資料</vt:lpstr>
      <vt:lpstr>教師資格考試</vt:lpstr>
      <vt:lpstr>教師資格考試</vt:lpstr>
      <vt:lpstr>教師資格考試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MustUser</cp:lastModifiedBy>
  <cp:revision>18</cp:revision>
  <dcterms:created xsi:type="dcterms:W3CDTF">2023-09-25T03:31:51Z</dcterms:created>
  <dcterms:modified xsi:type="dcterms:W3CDTF">2025-10-17T08:14:51Z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2022-12-17T00:00:00Z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2023-09-25T00:00:00Z</vt:filetime>
  </property>
</Properties>
</file>