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8" r:id="rId3"/>
  </p:sldMasterIdLst>
  <p:notesMasterIdLst>
    <p:notesMasterId r:id="rId8"/>
  </p:notesMasterIdLst>
  <p:handoutMasterIdLst>
    <p:handoutMasterId r:id="rId43"/>
  </p:handoutMasterIdLst>
  <p:sldIdLst>
    <p:sldId id="424" r:id="rId4"/>
    <p:sldId id="522" r:id="rId5"/>
    <p:sldId id="516" r:id="rId6"/>
    <p:sldId id="515" r:id="rId7"/>
    <p:sldId id="469" r:id="rId9"/>
    <p:sldId id="470" r:id="rId10"/>
    <p:sldId id="491" r:id="rId11"/>
    <p:sldId id="488" r:id="rId12"/>
    <p:sldId id="482" r:id="rId13"/>
    <p:sldId id="472" r:id="rId14"/>
    <p:sldId id="468" r:id="rId15"/>
    <p:sldId id="478" r:id="rId16"/>
    <p:sldId id="517" r:id="rId17"/>
    <p:sldId id="465" r:id="rId18"/>
    <p:sldId id="441" r:id="rId19"/>
    <p:sldId id="265" r:id="rId20"/>
    <p:sldId id="467" r:id="rId21"/>
    <p:sldId id="493" r:id="rId22"/>
    <p:sldId id="495" r:id="rId23"/>
    <p:sldId id="492" r:id="rId24"/>
    <p:sldId id="521" r:id="rId25"/>
    <p:sldId id="518" r:id="rId26"/>
    <p:sldId id="510" r:id="rId27"/>
    <p:sldId id="520" r:id="rId28"/>
    <p:sldId id="523" r:id="rId29"/>
    <p:sldId id="524" r:id="rId30"/>
    <p:sldId id="526" r:id="rId31"/>
    <p:sldId id="528" r:id="rId32"/>
    <p:sldId id="498" r:id="rId33"/>
    <p:sldId id="496" r:id="rId34"/>
    <p:sldId id="499" r:id="rId35"/>
    <p:sldId id="501" r:id="rId36"/>
    <p:sldId id="502" r:id="rId37"/>
    <p:sldId id="503" r:id="rId38"/>
    <p:sldId id="505" r:id="rId39"/>
    <p:sldId id="527" r:id="rId40"/>
    <p:sldId id="509" r:id="rId41"/>
    <p:sldId id="507" r:id="rId4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FFA"/>
    <a:srgbClr val="FF3300"/>
    <a:srgbClr val="FF0000"/>
    <a:srgbClr val="FF9900"/>
    <a:srgbClr val="FF33CC"/>
    <a:srgbClr val="4DCD47"/>
    <a:srgbClr val="FFFF99"/>
    <a:srgbClr val="FFFF00"/>
    <a:srgbClr val="B3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6" autoAdjust="0"/>
  </p:normalViewPr>
  <p:slideViewPr>
    <p:cSldViewPr showGuides="1">
      <p:cViewPr>
        <p:scale>
          <a:sx n="82" d="100"/>
          <a:sy n="82" d="100"/>
        </p:scale>
        <p:origin x="-245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4386"/>
    </p:cViewPr>
  </p:sorterViewPr>
  <p:notesViewPr>
    <p:cSldViewPr>
      <p:cViewPr varScale="1">
        <p:scale>
          <a:sx n="66" d="100"/>
          <a:sy n="66" d="100"/>
        </p:scale>
        <p:origin x="313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13BFB-3868-4398-9490-2F815AC3D29C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7627A8A-5542-4837-9413-156DF549E30C}">
      <dgm:prSet phldrT="[文字]" custT="1"/>
      <dgm:spPr>
        <a:solidFill>
          <a:srgbClr val="FF0000">
            <a:alpha val="58824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zh-TW" altLang="en-US" sz="2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競賽教育</a:t>
          </a:r>
          <a:endParaRPr lang="zh-TW" altLang="en-US" sz="28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A988C6-403C-412F-A04B-4C73E76C6E9F}" cxnId="{2EA9FBD5-E674-4A8D-9341-04AF3D3416E6}" type="parTrans">
      <dgm:prSet/>
      <dgm:spPr/>
      <dgm:t>
        <a:bodyPr/>
        <a:lstStyle/>
        <a:p>
          <a:endParaRPr lang="zh-TW" altLang="en-US"/>
        </a:p>
      </dgm:t>
    </dgm:pt>
    <dgm:pt modelId="{C623A45D-34B5-48B8-BF72-DB2955A07F59}" cxnId="{2EA9FBD5-E674-4A8D-9341-04AF3D3416E6}" type="sibTrans">
      <dgm:prSet/>
      <dgm:spPr/>
      <dgm:t>
        <a:bodyPr/>
        <a:lstStyle/>
        <a:p>
          <a:endParaRPr lang="zh-TW" altLang="en-US"/>
        </a:p>
      </dgm:t>
    </dgm:pt>
    <dgm:pt modelId="{922FC1B5-49BB-4F92-AD04-5E679D4989C7}">
      <dgm:prSet phldrT="[文字]" custT="1"/>
      <dgm:spPr>
        <a:solidFill>
          <a:srgbClr val="1A2FFA">
            <a:alpha val="60000"/>
          </a:srgbClr>
        </a:solidFill>
        <a:ln>
          <a:solidFill>
            <a:srgbClr val="1A2FFA"/>
          </a:solidFill>
        </a:ln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國際交流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2897C-9329-44A7-82E8-500C34FDCECD}" cxnId="{16C7D5D5-E2A7-42F7-A67C-EA593EB2527A}" type="parTrans">
      <dgm:prSet/>
      <dgm:spPr/>
      <dgm:t>
        <a:bodyPr/>
        <a:lstStyle/>
        <a:p>
          <a:endParaRPr lang="zh-TW" altLang="en-US"/>
        </a:p>
      </dgm:t>
    </dgm:pt>
    <dgm:pt modelId="{969FC409-8E2B-433C-80FC-6E15A40E4BC8}" cxnId="{16C7D5D5-E2A7-42F7-A67C-EA593EB2527A}" type="sibTrans">
      <dgm:prSet/>
      <dgm:spPr/>
      <dgm:t>
        <a:bodyPr/>
        <a:lstStyle/>
        <a:p>
          <a:endParaRPr lang="zh-TW" altLang="en-US"/>
        </a:p>
      </dgm:t>
    </dgm:pt>
    <dgm:pt modelId="{BB10477B-FB60-4D71-A42A-3E6AAA8F971C}">
      <dgm:prSet phldrT="[文字]" custT="1"/>
      <dgm:spPr>
        <a:solidFill>
          <a:schemeClr val="accent4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dist"/>
          <a:r>
            <a:rPr lang="zh-TW" altLang="en-US" sz="3200" b="0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教學特色</a:t>
          </a:r>
          <a:endParaRPr lang="zh-TW" altLang="en-US" sz="3200" b="0" dirty="0">
            <a:solidFill>
              <a:schemeClr val="tx1">
                <a:lumMod val="95000"/>
                <a:lumOff val="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2350F9-A729-419E-992A-9347A70341F6}" cxnId="{7745F5D5-8A5B-4D14-B9E0-BF01195C1A32}" type="parTrans">
      <dgm:prSet/>
      <dgm:spPr/>
      <dgm:t>
        <a:bodyPr/>
        <a:lstStyle/>
        <a:p>
          <a:endParaRPr lang="zh-TW" altLang="en-US"/>
        </a:p>
      </dgm:t>
    </dgm:pt>
    <dgm:pt modelId="{EA4AEBD4-8FD2-4BEE-90AC-303088FDDFD1}" cxnId="{7745F5D5-8A5B-4D14-B9E0-BF01195C1A32}" type="sibTrans">
      <dgm:prSet/>
      <dgm:spPr/>
      <dgm:t>
        <a:bodyPr/>
        <a:lstStyle/>
        <a:p>
          <a:endParaRPr lang="zh-TW" altLang="en-US"/>
        </a:p>
      </dgm:t>
    </dgm:pt>
    <dgm:pt modelId="{44C7A3CD-0F12-439B-A72E-AF1FB6A8DCFB}">
      <dgm:prSet phldrT="[文字]" custT="1"/>
      <dgm:spPr>
        <a:solidFill>
          <a:srgbClr val="00B050">
            <a:alpha val="60000"/>
          </a:srgbClr>
        </a:solidFill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體驗學習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B827EB-15FC-40CC-A1EB-EBB63DEB681B}" cxnId="{DCF49DA1-1B53-4ECF-A23C-353120EF02CA}" type="parTrans">
      <dgm:prSet/>
      <dgm:spPr/>
      <dgm:t>
        <a:bodyPr/>
        <a:lstStyle/>
        <a:p>
          <a:endParaRPr lang="zh-TW" altLang="en-US"/>
        </a:p>
      </dgm:t>
    </dgm:pt>
    <dgm:pt modelId="{F331A341-4418-45AC-B45B-385BBC22170D}" cxnId="{DCF49DA1-1B53-4ECF-A23C-353120EF02CA}" type="sibTrans">
      <dgm:prSet/>
      <dgm:spPr/>
      <dgm:t>
        <a:bodyPr/>
        <a:lstStyle/>
        <a:p>
          <a:endParaRPr lang="zh-TW" altLang="en-US"/>
        </a:p>
      </dgm:t>
    </dgm:pt>
    <dgm:pt modelId="{F6E86E74-EDCA-4A56-89B5-BBA8B3C2F627}" type="pres">
      <dgm:prSet presAssocID="{0FB13BFB-3868-4398-9490-2F815AC3D29C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286AEA5-454C-4CFE-8C6B-6DC568E2C344}" type="pres">
      <dgm:prSet presAssocID="{0FB13BFB-3868-4398-9490-2F815AC3D29C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316B25-7BDD-44F8-B649-4DBAA8DE688E}" type="pres">
      <dgm:prSet presAssocID="{0FB13BFB-3868-4398-9490-2F815AC3D29C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65CFB7-D421-40C3-8600-0FFD9B4ED42E}" type="pres">
      <dgm:prSet presAssocID="{0FB13BFB-3868-4398-9490-2F815AC3D29C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CCCF18-7DA0-4964-A57E-8424B188D3E1}" type="pres">
      <dgm:prSet presAssocID="{0FB13BFB-3868-4398-9490-2F815AC3D29C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C7D5D5-E2A7-42F7-A67C-EA593EB2527A}" srcId="{0FB13BFB-3868-4398-9490-2F815AC3D29C}" destId="{922FC1B5-49BB-4F92-AD04-5E679D4989C7}" srcOrd="1" destOrd="0" parTransId="{8CC2897C-9329-44A7-82E8-500C34FDCECD}" sibTransId="{969FC409-8E2B-433C-80FC-6E15A40E4BC8}"/>
    <dgm:cxn modelId="{2EA9FBD5-E674-4A8D-9341-04AF3D3416E6}" srcId="{0FB13BFB-3868-4398-9490-2F815AC3D29C}" destId="{A7627A8A-5542-4837-9413-156DF549E30C}" srcOrd="0" destOrd="0" parTransId="{29A988C6-403C-412F-A04B-4C73E76C6E9F}" sibTransId="{C623A45D-34B5-48B8-BF72-DB2955A07F59}"/>
    <dgm:cxn modelId="{DCF49DA1-1B53-4ECF-A23C-353120EF02CA}" srcId="{0FB13BFB-3868-4398-9490-2F815AC3D29C}" destId="{44C7A3CD-0F12-439B-A72E-AF1FB6A8DCFB}" srcOrd="3" destOrd="0" parTransId="{B6B827EB-15FC-40CC-A1EB-EBB63DEB681B}" sibTransId="{F331A341-4418-45AC-B45B-385BBC22170D}"/>
    <dgm:cxn modelId="{778CE88D-A7F5-4002-BCB4-ADCEA64EEE85}" type="presOf" srcId="{A7627A8A-5542-4837-9413-156DF549E30C}" destId="{5286AEA5-454C-4CFE-8C6B-6DC568E2C344}" srcOrd="0" destOrd="0" presId="urn:microsoft.com/office/officeart/2005/8/layout/pyramid4"/>
    <dgm:cxn modelId="{7745F5D5-8A5B-4D14-B9E0-BF01195C1A32}" srcId="{0FB13BFB-3868-4398-9490-2F815AC3D29C}" destId="{BB10477B-FB60-4D71-A42A-3E6AAA8F971C}" srcOrd="2" destOrd="0" parTransId="{282350F9-A729-419E-992A-9347A70341F6}" sibTransId="{EA4AEBD4-8FD2-4BEE-90AC-303088FDDFD1}"/>
    <dgm:cxn modelId="{3B3401F3-204F-4C9B-B433-8E37C3E41FDB}" type="presOf" srcId="{0FB13BFB-3868-4398-9490-2F815AC3D29C}" destId="{F6E86E74-EDCA-4A56-89B5-BBA8B3C2F627}" srcOrd="0" destOrd="0" presId="urn:microsoft.com/office/officeart/2005/8/layout/pyramid4"/>
    <dgm:cxn modelId="{D6C32B2A-1FFE-4288-A1E2-385E8DD17168}" type="presOf" srcId="{922FC1B5-49BB-4F92-AD04-5E679D4989C7}" destId="{9E316B25-7BDD-44F8-B649-4DBAA8DE688E}" srcOrd="0" destOrd="0" presId="urn:microsoft.com/office/officeart/2005/8/layout/pyramid4"/>
    <dgm:cxn modelId="{C4071C62-0093-4921-ACC2-7139A7EAF936}" type="presOf" srcId="{BB10477B-FB60-4D71-A42A-3E6AAA8F971C}" destId="{DD65CFB7-D421-40C3-8600-0FFD9B4ED42E}" srcOrd="0" destOrd="0" presId="urn:microsoft.com/office/officeart/2005/8/layout/pyramid4"/>
    <dgm:cxn modelId="{E32C0831-EE28-4AEE-BC96-20387004D131}" type="presOf" srcId="{44C7A3CD-0F12-439B-A72E-AF1FB6A8DCFB}" destId="{2ECCCF18-7DA0-4964-A57E-8424B188D3E1}" srcOrd="0" destOrd="0" presId="urn:microsoft.com/office/officeart/2005/8/layout/pyramid4"/>
    <dgm:cxn modelId="{C5B7FB5C-4268-4E32-A7C2-A2C0A1079FED}" type="presParOf" srcId="{F6E86E74-EDCA-4A56-89B5-BBA8B3C2F627}" destId="{5286AEA5-454C-4CFE-8C6B-6DC568E2C344}" srcOrd="0" destOrd="0" presId="urn:microsoft.com/office/officeart/2005/8/layout/pyramid4"/>
    <dgm:cxn modelId="{D18D79BF-22EB-4EF8-803C-78B3D62C92E1}" type="presParOf" srcId="{F6E86E74-EDCA-4A56-89B5-BBA8B3C2F627}" destId="{9E316B25-7BDD-44F8-B649-4DBAA8DE688E}" srcOrd="1" destOrd="0" presId="urn:microsoft.com/office/officeart/2005/8/layout/pyramid4"/>
    <dgm:cxn modelId="{6F4F027D-D459-4777-A572-AB325BD6641E}" type="presParOf" srcId="{F6E86E74-EDCA-4A56-89B5-BBA8B3C2F627}" destId="{DD65CFB7-D421-40C3-8600-0FFD9B4ED42E}" srcOrd="2" destOrd="0" presId="urn:microsoft.com/office/officeart/2005/8/layout/pyramid4"/>
    <dgm:cxn modelId="{91270E7D-0465-4ED1-8798-44D20A6053AE}" type="presParOf" srcId="{F6E86E74-EDCA-4A56-89B5-BBA8B3C2F627}" destId="{2ECCCF18-7DA0-4964-A57E-8424B188D3E1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536504" cy="4536504"/>
        <a:chOff x="0" y="0"/>
        <a:chExt cx="4536504" cy="4536504"/>
      </a:xfrm>
    </dsp:grpSpPr>
    <dsp:sp modelId="{5286AEA5-454C-4CFE-8C6B-6DC568E2C344}">
      <dsp:nvSpPr>
        <dsp:cNvPr id="3" name="Isosceles Triangle 2"/>
        <dsp:cNvSpPr/>
      </dsp:nvSpPr>
      <dsp:spPr bwMode="white">
        <a:xfrm>
          <a:off x="2164750" y="0"/>
          <a:ext cx="2268252" cy="2268252"/>
        </a:xfrm>
        <a:prstGeom prst="triangle">
          <a:avLst/>
        </a:prstGeom>
        <a:solidFill>
          <a:srgbClr val="FF0000">
            <a:alpha val="58824"/>
          </a:srgbClr>
        </a:solidFill>
        <a:ln>
          <a:solidFill>
            <a:srgbClr val="C00000"/>
          </a:solidFill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競賽教育</a:t>
          </a:r>
          <a:endParaRPr lang="zh-TW" altLang="en-US" sz="28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64750" y="0"/>
        <a:ext cx="2268252" cy="2268252"/>
      </dsp:txXfrm>
    </dsp:sp>
    <dsp:sp modelId="{9E316B25-7BDD-44F8-B649-4DBAA8DE688E}">
      <dsp:nvSpPr>
        <dsp:cNvPr id="4" name="Isosceles Triangle 3"/>
        <dsp:cNvSpPr/>
      </dsp:nvSpPr>
      <dsp:spPr bwMode="white">
        <a:xfrm>
          <a:off x="1030624" y="2268252"/>
          <a:ext cx="2268252" cy="2268252"/>
        </a:xfrm>
        <a:prstGeom prst="triangle">
          <a:avLst/>
        </a:prstGeom>
        <a:solidFill>
          <a:srgbClr val="1A2FFA">
            <a:alpha val="60000"/>
          </a:srgbClr>
        </a:solidFill>
        <a:ln>
          <a:solidFill>
            <a:srgbClr val="1A2FFA"/>
          </a:solidFill>
        </a:ln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國際交流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30624" y="2268252"/>
        <a:ext cx="2268252" cy="2268252"/>
      </dsp:txXfrm>
    </dsp:sp>
    <dsp:sp modelId="{DD65CFB7-D421-40C3-8600-0FFD9B4ED42E}">
      <dsp:nvSpPr>
        <dsp:cNvPr id="5" name="Isosceles Triangle 4"/>
        <dsp:cNvSpPr/>
      </dsp:nvSpPr>
      <dsp:spPr bwMode="white">
        <a:xfrm rot="10800000">
          <a:off x="2164750" y="2268252"/>
          <a:ext cx="2268252" cy="2268252"/>
        </a:xfrm>
        <a:prstGeom prst="triangle">
          <a:avLst/>
        </a:prstGeom>
        <a:solidFill>
          <a:schemeClr val="accent4">
            <a:hueOff val="0"/>
            <a:satOff val="0"/>
            <a:lumOff val="0"/>
            <a:alpha val="60000"/>
          </a:schemeClr>
        </a:solidFill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21920" tIns="121920" rIns="121920" bIns="1219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di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0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教學特色</a:t>
          </a:r>
          <a:endParaRPr lang="zh-TW" altLang="en-US" sz="3200" b="0" dirty="0">
            <a:solidFill>
              <a:schemeClr val="tx1">
                <a:lumMod val="95000"/>
                <a:lumOff val="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2164750" y="2268252"/>
        <a:ext cx="2268252" cy="2268252"/>
      </dsp:txXfrm>
    </dsp:sp>
    <dsp:sp modelId="{2ECCCF18-7DA0-4964-A57E-8424B188D3E1}">
      <dsp:nvSpPr>
        <dsp:cNvPr id="6" name="Isosceles Triangle 5"/>
        <dsp:cNvSpPr/>
      </dsp:nvSpPr>
      <dsp:spPr bwMode="white">
        <a:xfrm>
          <a:off x="3298876" y="2268252"/>
          <a:ext cx="2268252" cy="2268252"/>
        </a:xfrm>
        <a:prstGeom prst="triangle">
          <a:avLst/>
        </a:prstGeom>
        <a:solidFill>
          <a:srgbClr val="00B050">
            <a:alpha val="60000"/>
          </a:srgbClr>
        </a:solidFill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體驗學習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98876" y="2268252"/>
        <a:ext cx="2268252" cy="2268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 rot="180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 rot="180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 rot="180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DF99E-2D5E-42BA-A009-60D351089FDC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15A4B-EE95-4E2F-8A0F-03DC71A3C27C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DAF3E7-475D-45E0-B16C-B717661C070D}" type="datetimeFigureOut">
              <a:rPr lang="zh-TW" altLang="en-US"/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/>
            <a:r>
              <a:rPr lang="zh-TW" altLang="en-US" noProof="0"/>
              <a:t>第二層</a:t>
            </a:r>
            <a:endParaRPr lang="zh-TW" altLang="en-US" noProof="0"/>
          </a:p>
          <a:p>
            <a:pPr lvl="2"/>
            <a:r>
              <a:rPr lang="zh-TW" altLang="en-US" noProof="0"/>
              <a:t>第三層</a:t>
            </a:r>
            <a:endParaRPr lang="zh-TW" altLang="en-US" noProof="0"/>
          </a:p>
          <a:p>
            <a:pPr lvl="3"/>
            <a:r>
              <a:rPr lang="zh-TW" altLang="en-US" noProof="0"/>
              <a:t>第四層</a:t>
            </a:r>
            <a:endParaRPr lang="zh-TW" altLang="en-US" noProof="0"/>
          </a:p>
          <a:p>
            <a:pPr lvl="4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FCED5DB-2A97-492F-BCF5-328C7F276ABE}" type="slidenum">
              <a:rPr lang="zh-TW" altLang="en-US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panose="02020500000000000000" charset="-120"/>
            </a:endParaRPr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199263-905B-4663-AB72-AF9FE5E6A70E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CED5DB-2A97-492F-BCF5-328C7F276ABE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grpSp>
        <p:nvGrpSpPr>
          <p:cNvPr id="5" name="Group 8"/>
          <p:cNvGrpSpPr/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4800" y="846139"/>
            <a:ext cx="6781800" cy="1373187"/>
          </a:xfrm>
        </p:spPr>
        <p:txBody>
          <a:bodyPr/>
          <a:lstStyle>
            <a:lvl1pPr algn="ctr">
              <a:defRPr sz="60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</a:t>
            </a:r>
            <a:endParaRPr lang="zh-TW" altLang="en-US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70288"/>
            <a:ext cx="6792913" cy="1841499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4400"/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zh-TW" altLang="en-US" noProof="0" dirty="0"/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A664B6-84B8-4D1A-84DE-EBC9054BE477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4525" y="641429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5603AF-F570-4D0B-B159-5C190B58A8D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7DB73C-B4D5-42A2-8D0A-B4E1DFEC63B7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424B1B-46D8-44A8-ADD2-692BF2920181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4975" y="333375"/>
            <a:ext cx="210820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333375"/>
            <a:ext cx="6175375" cy="611981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5793D1-B388-4480-BB35-A9F457818CB2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427F14-E139-4576-A95C-129CE9F26F8C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543800" cy="796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 hasCustomPrompt="1"/>
          </p:nvPr>
        </p:nvSpPr>
        <p:spPr>
          <a:xfrm>
            <a:off x="457200" y="1412875"/>
            <a:ext cx="8435975" cy="5040313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  <a:endParaRPr lang="zh-TW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6B50CF-2FA3-4E8A-AC51-807CADDA4E91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A86931-4888-4E85-94A7-02B737A37B13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543800" cy="796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457200" y="1412875"/>
            <a:ext cx="4141788" cy="504031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 hasCustomPrompt="1"/>
          </p:nvPr>
        </p:nvSpPr>
        <p:spPr>
          <a:xfrm>
            <a:off x="4751388" y="1412875"/>
            <a:ext cx="4141787" cy="24431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 hasCustomPrompt="1"/>
          </p:nvPr>
        </p:nvSpPr>
        <p:spPr>
          <a:xfrm>
            <a:off x="4751388" y="4008438"/>
            <a:ext cx="4141787" cy="2444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6CA8D5-1D84-4FCC-8856-AE6D497DDACB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E367A3D-BDB4-410F-AA79-10B08A7B221A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貳之標題與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1" hasCustomPrompt="1"/>
          </p:nvPr>
        </p:nvSpPr>
        <p:spPr>
          <a:xfrm>
            <a:off x="323850" y="1196754"/>
            <a:ext cx="8351838" cy="4969098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D250297-F953-4EF3-9F80-4F44140A3E57}" type="slidenum"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片預留位置 4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9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在這裡插入相片或將相片拖放到這裡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2400300" y="2811054"/>
            <a:ext cx="67437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algn="r" rtl="0"/>
            <a:r>
              <a:rPr lang="zh-TW" altLang="en-US"/>
              <a:t>按一下以編輯簡報標題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00300" y="4061040"/>
            <a:ext cx="4935141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200025" lvl="0" indent="-200025" algn="ctr"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7335441" y="269861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分隔線投影片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片預留位置 4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9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在這裡插入相片或 </a:t>
            </a:r>
            <a:br>
              <a:rPr lang="zh-TW" altLang="en-US"/>
            </a:br>
            <a:r>
              <a:rPr lang="zh-TW" altLang="en-US"/>
              <a:t>將相片拖放到這裡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4676775" y="2204792"/>
            <a:ext cx="4467225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algn="r" rtl="0"/>
            <a:r>
              <a:rPr lang="zh-TW" altLang="en-US"/>
              <a:t>按一下以編輯節分隔線</a:t>
            </a:r>
            <a:endParaRPr lang="zh-TW" altLang="en-US" dirty="0"/>
          </a:p>
        </p:txBody>
      </p:sp>
      <p:sp>
        <p:nvSpPr>
          <p:cNvPr id="7" name="副標題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6775" y="41488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3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035" indent="0" algn="r">
              <a:buNone/>
              <a:defRPr sz="1350">
                <a:solidFill>
                  <a:schemeClr val="bg1"/>
                </a:solidFill>
              </a:defRPr>
            </a:lvl3pPr>
            <a:lvl4pPr marL="607060" indent="0" algn="r">
              <a:buNone/>
              <a:defRPr sz="1350">
                <a:solidFill>
                  <a:schemeClr val="bg1"/>
                </a:solidFill>
              </a:defRPr>
            </a:lvl4pPr>
            <a:lvl5pPr marL="807085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7335441" y="524778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A5BB6B-19CA-4E9E-8F35-2EA3CEA23AF8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sp>
        <p:nvSpPr>
          <p:cNvPr id="9" name="投影片編號版面配置區 5"/>
          <p:cNvSpPr txBox="1"/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/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01CCE-A630-490B-A3FD-728965E91F35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sp>
        <p:nvSpPr>
          <p:cNvPr id="9" name="投影片編號版面配置區 5"/>
          <p:cNvSpPr txBox="1"/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/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639662-031A-4377-BDB9-BCCBCA39295B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sp>
        <p:nvSpPr>
          <p:cNvPr id="9" name="投影片編號版面配置區 5"/>
          <p:cNvSpPr txBox="1"/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/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E38F0A-1B94-497B-BDBB-605528B20722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F8FD09-E735-4B98-B8F0-B095E9F0E97D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D53EE1-DEA0-4DBE-BDC4-8C0D1ACB88E2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35933-DDA3-46C0-AA19-A8CC25B97CA6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62C6F6-5117-47CC-823E-CB756B4385C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62C6F6-5117-47CC-823E-CB756B4385C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91607-0A50-46A9-89A4-112E048219C8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A5A17-3BB6-4882-AF86-A03C18F361B4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95144B-B880-4A99-8D9C-699D951CDE8A}" type="datetime1">
              <a:rPr lang="zh-TW" altLang="en-US" smtClean="0"/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8717B-7C80-4AFD-8773-0FAFACF816C9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4D5621-7696-4262-87A2-BDE8CEADFD9F}" type="datetime1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A0A08-E0DA-4C7F-91C2-8D70BC2AE8DE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37E1C-1922-4006-A332-D4292DE72893}" type="datetime1">
              <a:rPr lang="zh-TW" altLang="en-US" smtClean="0"/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122DA-ADDD-415C-81AE-BD91E76D6FD8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A8048-F5A4-499A-ABBB-DE382CC45A47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988E6-5507-4DD4-AF8E-5E679FB41562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E46B1-ABC5-452F-ADD8-E04D087FFEB0}" type="datetime1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FB25-BD4E-4E82-AF52-6C2B3FC60BD9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836BCB-C167-4ABD-BE30-CE86EDECBDE9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11E96-5DC3-4619-8DF6-E09C9B4F2CD9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400" b="1" cap="all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00AC5FC-19ED-4025-BFFD-0B3C2A3A028B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EF82A4-46E5-44DE-AAA1-F151BEE4F8BD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909C6C-8848-45C8-8967-B2FE5FC8B61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8AFF6-B4C5-45A9-8C75-B3966313B236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貳之標題與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323850" y="1196754"/>
            <a:ext cx="8351838" cy="4969098"/>
          </a:xfrm>
          <a:prstGeom prst="rect">
            <a:avLst/>
          </a:prstGeom>
        </p:spPr>
        <p:txBody>
          <a:bodyPr/>
          <a:lstStyle>
            <a:lvl5pPr>
              <a:defRPr sz="900"/>
            </a:lvl5pPr>
          </a:lstStyle>
          <a:p>
            <a:pPr lvl="0"/>
            <a:r>
              <a:rPr lang="zh-TW" altLang="en-US" dirty="0"/>
              <a:t>按一下以編輯母片文字樣式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8753476" y="6492877"/>
            <a:ext cx="390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A7F3-5D44-469C-9EA0-D48A9F948ADE}" type="slidenum">
              <a:rPr lang="zh-TW" alt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charset="-120"/>
              </a:rPr>
            </a:fld>
            <a:endParaRPr lang="zh-TW" altLang="en-US" sz="9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charset="-120"/>
            </a:endParaRPr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1B3D-B5E6-4F55-BCBB-FC35BD05EF62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E4D8-4383-4247-B8EA-B0C367EEBA5F}" type="slidenum">
              <a:rPr lang="zh-TW" altLang="en-US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1B3D-B5E6-4F55-BCBB-FC35BD05EF62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E4D8-4383-4247-B8EA-B0C367EEBA5F}" type="slidenum">
              <a:rPr lang="zh-TW" altLang="en-US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1B3D-B5E6-4F55-BCBB-FC35BD05EF62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E4D8-4383-4247-B8EA-B0C367EEBA5F}" type="slidenum">
              <a:rPr lang="zh-TW" altLang="en-US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1B3D-B5E6-4F55-BCBB-FC35BD05EF62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E4D8-4383-4247-B8EA-B0C367EEBA5F}" type="slidenum">
              <a:rPr lang="zh-TW" altLang="en-US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457200" y="1412875"/>
            <a:ext cx="4141788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4751388" y="1412875"/>
            <a:ext cx="4141787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8EE24A-5739-4BCD-B507-63B20D90771B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98E4DA4-E695-45EE-82E6-B315402ED3E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0AE2AC-3106-4F4F-A900-0D46CE8CEB01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8853A1-48C1-456B-953D-63062C27FA6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89274C-7BAB-47E8-B14A-97F2403DB90E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574E5A-5492-4F9C-85D4-1CFEE4BA742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4AFFDB-F695-4C06-B050-476C2F80AA51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9FC4E1F-ED0F-4070-AC80-FEBE6420A2C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D9F9CD-8A3C-4A9C-AF97-0B031FBAE048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B38DF-615A-44A3-9B4C-6B2E7A80EDF5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F3F830-2BB7-4660-99B2-50AC5A218307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85E7A7-7971-4030-879F-8092EBA6956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73025"/>
            <a:ext cx="75438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160463"/>
            <a:ext cx="8785225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/>
              <a:t>按一下以編輯母片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4D277F-7DA7-41A6-8FDB-EB8C7C5D7612}" type="datetime1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0" sz="10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4DE5B29-C9EC-4886-A59B-787D9B200E8F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charset="-120"/>
                <a:cs typeface="+mn-cs"/>
              </a:rPr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charset="-120"/>
              <a:cs typeface="+mn-cs"/>
            </a:endParaRPr>
          </a:p>
        </p:txBody>
      </p:sp>
      <p:grpSp>
        <p:nvGrpSpPr>
          <p:cNvPr id="4104" name="Group 8"/>
          <p:cNvGrpSpPr/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標楷體" panose="03000509000000000000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9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40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新細明體" panose="02020500000000000000" charset="-120"/>
        </a:defRPr>
      </a:lvl3pPr>
      <a:lvl4pPr marL="1281430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anose="02020500000000000000" charset="-120"/>
        </a:defRPr>
      </a:lvl4pPr>
      <a:lvl5pPr marL="1598930" indent="-31623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anose="02020500000000000000" charset="-120"/>
        </a:defRPr>
      </a:lvl5pPr>
      <a:lvl6pPr marL="2056130" indent="-31623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anose="02020500000000000000" charset="-120"/>
        </a:defRPr>
      </a:lvl6pPr>
      <a:lvl7pPr marL="2513330" indent="-31623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anose="02020500000000000000" charset="-120"/>
        </a:defRPr>
      </a:lvl7pPr>
      <a:lvl8pPr marL="2970530" indent="-31623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anose="02020500000000000000" charset="-120"/>
        </a:defRPr>
      </a:lvl8pPr>
      <a:lvl9pPr marL="3427730" indent="-31623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anose="02020500000000000000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62C6F6-5117-47CC-823E-CB756B4385CC}" type="datetime1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08" y="8792"/>
            <a:ext cx="3062692" cy="9719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ransition spd="slow">
    <p:split orient="vert" dir="in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6.xml"/><Relationship Id="rId12" Type="http://schemas.openxmlformats.org/officeDocument/2006/relationships/image" Target="../media/image42.jpe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3.jpe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3" Type="http://schemas.openxmlformats.org/officeDocument/2006/relationships/slideLayout" Target="../slideLayouts/slideLayout26.xml"/><Relationship Id="rId12" Type="http://schemas.openxmlformats.org/officeDocument/2006/relationships/image" Target="../media/image53.png"/><Relationship Id="rId11" Type="http://schemas.openxmlformats.org/officeDocument/2006/relationships/image" Target="../media/image52.jpeg"/><Relationship Id="rId10" Type="http://schemas.openxmlformats.org/officeDocument/2006/relationships/image" Target="../media/image5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hyperlink" Target="https://youtu.be/PTTeCt728M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56.jpe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3.jpeg"/><Relationship Id="rId1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hyperlink" Target="https://sites.google.com/view/mustwin2024/%E7%AB%B6%E8%B3%BD%E7%B0%A1%E4%BB%8B" TargetMode="Externa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66.jpeg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3.jpeg"/><Relationship Id="rId2" Type="http://schemas.openxmlformats.org/officeDocument/2006/relationships/image" Target="../media/image62.png"/><Relationship Id="rId1" Type="http://schemas.openxmlformats.org/officeDocument/2006/relationships/hyperlink" Target="https://www.youtube.com/watch?v=VQcLGarsBMA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image" Target="../media/image3.jpeg"/><Relationship Id="rId7" Type="http://schemas.openxmlformats.org/officeDocument/2006/relationships/image" Target="../media/image81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3.jpeg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3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GIF"/><Relationship Id="rId8" Type="http://schemas.openxmlformats.org/officeDocument/2006/relationships/image" Target="../media/image95.jpeg"/><Relationship Id="rId7" Type="http://schemas.openxmlformats.org/officeDocument/2006/relationships/image" Target="../media/image94.jpeg"/><Relationship Id="rId6" Type="http://schemas.openxmlformats.org/officeDocument/2006/relationships/image" Target="../media/image93.jpeg"/><Relationship Id="rId57" Type="http://schemas.openxmlformats.org/officeDocument/2006/relationships/slideLayout" Target="../slideLayouts/slideLayout31.xml"/><Relationship Id="rId56" Type="http://schemas.openxmlformats.org/officeDocument/2006/relationships/image" Target="../media/image3.jpeg"/><Relationship Id="rId55" Type="http://schemas.openxmlformats.org/officeDocument/2006/relationships/image" Target="../media/image142.jpeg"/><Relationship Id="rId54" Type="http://schemas.microsoft.com/office/2007/relationships/hdphoto" Target="../media/image141.wdp"/><Relationship Id="rId53" Type="http://schemas.openxmlformats.org/officeDocument/2006/relationships/image" Target="../media/image140.png"/><Relationship Id="rId52" Type="http://schemas.microsoft.com/office/2007/relationships/hdphoto" Target="../media/image139.wdp"/><Relationship Id="rId51" Type="http://schemas.openxmlformats.org/officeDocument/2006/relationships/image" Target="../media/image138.png"/><Relationship Id="rId50" Type="http://schemas.microsoft.com/office/2007/relationships/hdphoto" Target="../media/image137.wdp"/><Relationship Id="rId5" Type="http://schemas.openxmlformats.org/officeDocument/2006/relationships/image" Target="../media/image92.jpeg"/><Relationship Id="rId49" Type="http://schemas.openxmlformats.org/officeDocument/2006/relationships/image" Target="../media/image136.png"/><Relationship Id="rId48" Type="http://schemas.openxmlformats.org/officeDocument/2006/relationships/image" Target="../media/image135.png"/><Relationship Id="rId47" Type="http://schemas.openxmlformats.org/officeDocument/2006/relationships/image" Target="../media/image134.png"/><Relationship Id="rId46" Type="http://schemas.openxmlformats.org/officeDocument/2006/relationships/image" Target="../media/image133.png"/><Relationship Id="rId45" Type="http://schemas.openxmlformats.org/officeDocument/2006/relationships/image" Target="../media/image132.png"/><Relationship Id="rId44" Type="http://schemas.openxmlformats.org/officeDocument/2006/relationships/image" Target="../media/image131.jpeg"/><Relationship Id="rId43" Type="http://schemas.microsoft.com/office/2007/relationships/hdphoto" Target="../media/image130.wdp"/><Relationship Id="rId42" Type="http://schemas.openxmlformats.org/officeDocument/2006/relationships/image" Target="../media/image129.png"/><Relationship Id="rId41" Type="http://schemas.microsoft.com/office/2007/relationships/hdphoto" Target="../media/image128.wdp"/><Relationship Id="rId40" Type="http://schemas.openxmlformats.org/officeDocument/2006/relationships/image" Target="../media/image127.png"/><Relationship Id="rId4" Type="http://schemas.openxmlformats.org/officeDocument/2006/relationships/image" Target="../media/image91.jpeg"/><Relationship Id="rId39" Type="http://schemas.openxmlformats.org/officeDocument/2006/relationships/image" Target="../media/image126.png"/><Relationship Id="rId38" Type="http://schemas.microsoft.com/office/2007/relationships/hdphoto" Target="../media/image125.wdp"/><Relationship Id="rId37" Type="http://schemas.openxmlformats.org/officeDocument/2006/relationships/image" Target="../media/image124.png"/><Relationship Id="rId36" Type="http://schemas.openxmlformats.org/officeDocument/2006/relationships/image" Target="../media/image123.png"/><Relationship Id="rId35" Type="http://schemas.microsoft.com/office/2007/relationships/hdphoto" Target="../media/image122.wdp"/><Relationship Id="rId34" Type="http://schemas.openxmlformats.org/officeDocument/2006/relationships/image" Target="../media/image121.png"/><Relationship Id="rId33" Type="http://schemas.openxmlformats.org/officeDocument/2006/relationships/image" Target="../media/image120.png"/><Relationship Id="rId32" Type="http://schemas.microsoft.com/office/2007/relationships/hdphoto" Target="../media/image119.wdp"/><Relationship Id="rId31" Type="http://schemas.openxmlformats.org/officeDocument/2006/relationships/image" Target="../media/image118.png"/><Relationship Id="rId30" Type="http://schemas.microsoft.com/office/2007/relationships/hdphoto" Target="../media/image117.wdp"/><Relationship Id="rId3" Type="http://schemas.openxmlformats.org/officeDocument/2006/relationships/image" Target="../media/image90.png"/><Relationship Id="rId29" Type="http://schemas.openxmlformats.org/officeDocument/2006/relationships/image" Target="../media/image116.png"/><Relationship Id="rId28" Type="http://schemas.openxmlformats.org/officeDocument/2006/relationships/image" Target="../media/image115.jpeg"/><Relationship Id="rId27" Type="http://schemas.openxmlformats.org/officeDocument/2006/relationships/image" Target="../media/image114.png"/><Relationship Id="rId26" Type="http://schemas.openxmlformats.org/officeDocument/2006/relationships/image" Target="../media/image113.jpeg"/><Relationship Id="rId25" Type="http://schemas.microsoft.com/office/2007/relationships/hdphoto" Target="../media/image112.wdp"/><Relationship Id="rId24" Type="http://schemas.openxmlformats.org/officeDocument/2006/relationships/image" Target="../media/image111.png"/><Relationship Id="rId23" Type="http://schemas.openxmlformats.org/officeDocument/2006/relationships/image" Target="../media/image110.jpeg"/><Relationship Id="rId22" Type="http://schemas.openxmlformats.org/officeDocument/2006/relationships/image" Target="../media/image109.jpeg"/><Relationship Id="rId21" Type="http://schemas.openxmlformats.org/officeDocument/2006/relationships/image" Target="../media/image108.png"/><Relationship Id="rId20" Type="http://schemas.openxmlformats.org/officeDocument/2006/relationships/image" Target="../media/image107.jpeg"/><Relationship Id="rId2" Type="http://schemas.openxmlformats.org/officeDocument/2006/relationships/image" Target="../media/image89.png"/><Relationship Id="rId19" Type="http://schemas.openxmlformats.org/officeDocument/2006/relationships/image" Target="../media/image106.png"/><Relationship Id="rId18" Type="http://schemas.openxmlformats.org/officeDocument/2006/relationships/image" Target="../media/image105.png"/><Relationship Id="rId17" Type="http://schemas.openxmlformats.org/officeDocument/2006/relationships/image" Target="../media/image104.png"/><Relationship Id="rId16" Type="http://schemas.openxmlformats.org/officeDocument/2006/relationships/image" Target="../media/image103.jpeg"/><Relationship Id="rId15" Type="http://schemas.openxmlformats.org/officeDocument/2006/relationships/image" Target="../media/image102.png"/><Relationship Id="rId14" Type="http://schemas.openxmlformats.org/officeDocument/2006/relationships/image" Target="../media/image101.jpeg"/><Relationship Id="rId13" Type="http://schemas.openxmlformats.org/officeDocument/2006/relationships/image" Target="../media/image100.png"/><Relationship Id="rId12" Type="http://schemas.openxmlformats.org/officeDocument/2006/relationships/image" Target="../media/image99.jpeg"/><Relationship Id="rId11" Type="http://schemas.openxmlformats.org/officeDocument/2006/relationships/image" Target="../media/image98.png"/><Relationship Id="rId10" Type="http://schemas.openxmlformats.org/officeDocument/2006/relationships/image" Target="../media/image97.jpeg"/><Relationship Id="rId1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3.jpeg"/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image" Target="../media/image143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image" Target="../media/image146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54.jpeg"/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image" Target="../media/image151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3.jpeg"/><Relationship Id="rId2" Type="http://schemas.openxmlformats.org/officeDocument/2006/relationships/image" Target="../media/image155.jpeg"/><Relationship Id="rId1" Type="http://schemas.openxmlformats.org/officeDocument/2006/relationships/hyperlink" Target="http://www.trademag1.org.tw/article-contentdata-102784-116724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.jpeg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image" Target="../media/image18.jpe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1"/>
            <a:ext cx="5400600" cy="118895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691680" y="4185065"/>
            <a:ext cx="496855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報告人：許宜庭　博士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charset="-120"/>
              <a:cs typeface="Times New Roman" panose="02020603050405020304" pitchFamily="18" charset="0"/>
            </a:endParaRPr>
          </a:p>
          <a:p>
            <a:pPr algn="ctr"/>
            <a:endParaRPr lang="en-US" altLang="zh-TW" sz="2800" dirty="0">
              <a:latin typeface="Times New Roman" panose="02020603050405020304" pitchFamily="18" charset="0"/>
              <a:ea typeface="標楷體" panose="03000509000000000000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2024.08.09</a:t>
            </a:r>
            <a:endParaRPr lang="zh-TW" altLang="en-US" sz="2800" dirty="0">
              <a:latin typeface="Times New Roman" panose="02020603050405020304" pitchFamily="18" charset="0"/>
              <a:ea typeface="標楷體" panose="03000509000000000000" charset="-12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22DA-ADDD-415C-81AE-BD91E76D6FD8}" type="slidenum">
              <a:rPr lang="zh-TW" altLang="en-US" smtClean="0"/>
            </a:fld>
            <a:endParaRPr lang="zh-TW" altLang="en-US"/>
          </a:p>
        </p:txBody>
      </p:sp>
      <p:pic>
        <p:nvPicPr>
          <p:cNvPr id="9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03648" y="4038577"/>
            <a:ext cx="6483282" cy="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374936" y="2916991"/>
            <a:ext cx="5763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企業管理系</a:t>
            </a:r>
            <a:r>
              <a:rPr lang="zh-TW" altLang="en-US" sz="54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zh-TW" altLang="en-US" sz="5400" b="1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C:\Users\User\Desktop\S__28393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05" y="1124744"/>
            <a:ext cx="1177354" cy="11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30317"/>
            <a:ext cx="8153400" cy="878681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明新企管讓我具備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創意設計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自學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能力。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                 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～廖哲偉</a:t>
            </a:r>
            <a:endParaRPr lang="zh-TW" altLang="en-US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1"/>
          <a:srcRect l="83517" t="26862" r="2414" b="37103"/>
          <a:stretch>
            <a:fillRect/>
          </a:stretch>
        </p:blipFill>
        <p:spPr>
          <a:xfrm>
            <a:off x="1198607" y="1722346"/>
            <a:ext cx="2494426" cy="307480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95536" y="5057238"/>
            <a:ext cx="4572723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zh-TW" altLang="en-US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廖哲偉   學長（民</a:t>
            </a:r>
            <a:r>
              <a:rPr lang="en-US" altLang="zh-TW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lang="zh-TW" altLang="en-US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年畢業）</a:t>
            </a:r>
            <a:br>
              <a:rPr lang="en-US" altLang="zh-TW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皇悅室內裝修設計有限公司   設計總監</a:t>
            </a:r>
            <a:r>
              <a:rPr lang="en-US" altLang="zh-TW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綠設計師</a:t>
            </a: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信泰玻璃有限公司   特別助理</a:t>
            </a: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國際青年商會─大墩分會   副會長</a:t>
            </a: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台灣數位教學創意發展協會   </a:t>
            </a:r>
            <a:r>
              <a:rPr lang="zh-TW" altLang="en-US" sz="1500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永續發展碳管理師</a:t>
            </a:r>
            <a:endParaRPr lang="en-US" altLang="zh-TW" sz="1500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教育部─領導人才培訓   高階回饋員</a:t>
            </a: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/>
          <a:srcRect l="8334" t="19444" r="69414" b="27592"/>
          <a:stretch>
            <a:fillRect/>
          </a:stretch>
        </p:blipFill>
        <p:spPr>
          <a:xfrm>
            <a:off x="4572000" y="1988840"/>
            <a:ext cx="3876675" cy="378537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/>
          <p:nvPr/>
        </p:nvSpPr>
        <p:spPr>
          <a:xfrm>
            <a:off x="-833437" y="1378256"/>
            <a:ext cx="10810874" cy="4090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企管系使我具備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卓越的領導力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，以應對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職場挑戰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dirty="0">
                <a:solidFill>
                  <a:srgbClr val="0070C0"/>
                </a:solidFill>
                <a:latin typeface="Söhne"/>
                <a:ea typeface="微軟正黑體" panose="020B0604030504040204" pitchFamily="34" charset="-120"/>
              </a:rPr>
              <a:t>                                                                                         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吳淑惠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/>
          <p:cNvSpPr/>
          <p:nvPr/>
        </p:nvSpPr>
        <p:spPr>
          <a:xfrm>
            <a:off x="340317" y="5167993"/>
            <a:ext cx="2886209" cy="801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3" y="1933439"/>
            <a:ext cx="2865802" cy="38176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610949" y="2392252"/>
            <a:ext cx="436648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吳淑惠  學姐 （民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年畢業）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2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400" dirty="0">
                <a:latin typeface="Courier New" panose="02070309020205020404" pitchFamily="49" charset="0"/>
              </a:rPr>
              <a:t>永慶不動產竹北鎏金店</a:t>
            </a:r>
            <a:r>
              <a:rPr lang="en-US" altLang="zh-TW" sz="1400" dirty="0">
                <a:latin typeface="Courier New" panose="02070309020205020404" pitchFamily="49" charset="0"/>
              </a:rPr>
              <a:t> </a:t>
            </a:r>
            <a:r>
              <a:rPr lang="zh-TW" altLang="en-US" sz="1400" dirty="0">
                <a:latin typeface="Courier New" panose="02070309020205020404" pitchFamily="49" charset="0"/>
              </a:rPr>
              <a:t>業務經理</a:t>
            </a:r>
            <a:endParaRPr lang="en-US" altLang="zh-TW" sz="1400" dirty="0">
              <a:latin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＊光復中學</a:t>
            </a:r>
            <a:r>
              <a:rPr lang="en-US" altLang="zh-TW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學年家長會 副會長</a:t>
            </a:r>
            <a:endParaRPr lang="en-US" altLang="zh-TW" sz="1400" dirty="0">
              <a:latin typeface="Courier New" panose="02070309020205020404" pitchFamily="49" charset="0"/>
            </a:endParaRPr>
          </a:p>
          <a:p>
            <a:pPr rtl="0">
              <a:lnSpc>
                <a:spcPct val="150000"/>
              </a:lnSpc>
            </a:pP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＊光復中學</a:t>
            </a:r>
            <a:r>
              <a:rPr lang="en-US" altLang="zh-TW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學年家長會 副會長</a:t>
            </a:r>
            <a:endParaRPr lang="en-US" altLang="zh-TW" sz="14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＊國家考試</a:t>
            </a:r>
            <a:r>
              <a:rPr lang="zh-TW" altLang="en-US" sz="1400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合格「不動產經紀人」</a:t>
            </a:r>
            <a:endParaRPr lang="en-US" altLang="zh-TW" sz="1400" dirty="0">
              <a:effectLst/>
              <a:latin typeface="Courier New" panose="02070309020205020404" pitchFamily="49" charset="0"/>
            </a:endParaRPr>
          </a:p>
          <a:p>
            <a:pPr rtl="0">
              <a:lnSpc>
                <a:spcPct val="150000"/>
              </a:lnSpc>
            </a:pP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＊永慶不動產</a:t>
            </a:r>
            <a:r>
              <a:rPr lang="en-US" altLang="zh-TW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b="0" i="0" dirty="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年</a:t>
            </a:r>
            <a:r>
              <a:rPr lang="en-US" altLang="zh-TW" sz="1400" dirty="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8</a:t>
            </a:r>
            <a:r>
              <a:rPr lang="en-US" altLang="zh-TW" sz="1400" b="0" i="0" dirty="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00</a:t>
            </a:r>
            <a:r>
              <a:rPr lang="zh-TW" altLang="en-US" sz="1400" b="0" i="0" dirty="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萬風雲</a:t>
            </a:r>
            <a:r>
              <a:rPr lang="zh-TW" altLang="en-US" sz="1400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經紀人</a:t>
            </a:r>
            <a:endParaRPr lang="en-US" altLang="zh-TW" sz="1400" b="0" i="0" dirty="0">
              <a:solidFill>
                <a:srgbClr val="44444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rtl="0">
              <a:lnSpc>
                <a:spcPct val="150000"/>
              </a:lnSpc>
            </a:pP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＊講生活網路科技股份有限公司</a:t>
            </a:r>
            <a:r>
              <a:rPr lang="en-US" altLang="zh-TW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業務總監</a:t>
            </a:r>
            <a:endParaRPr lang="zh-TW" altLang="en-US" sz="1400" dirty="0"/>
          </a:p>
          <a:p>
            <a:endParaRPr kumimoji="1"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69" y="2617334"/>
            <a:ext cx="1818101" cy="25506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5445224"/>
            <a:ext cx="832757" cy="8327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企管系讓我更有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自信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，具備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溝通表達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之能力。 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～林怡潔</a:t>
            </a:r>
            <a:b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3902" t="31482" r="66269" b="18130"/>
          <a:stretch>
            <a:fillRect/>
          </a:stretch>
        </p:blipFill>
        <p:spPr>
          <a:xfrm>
            <a:off x="1187624" y="1804306"/>
            <a:ext cx="2828380" cy="4216982"/>
          </a:xfrm>
        </p:spPr>
      </p:pic>
      <p:sp>
        <p:nvSpPr>
          <p:cNvPr id="6" name="文字方塊 5"/>
          <p:cNvSpPr txBox="1"/>
          <p:nvPr/>
        </p:nvSpPr>
        <p:spPr>
          <a:xfrm>
            <a:off x="4458156" y="1907827"/>
            <a:ext cx="4591338" cy="38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100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林怡潔  學姐 （民</a:t>
            </a:r>
            <a:r>
              <a:rPr lang="en-US" altLang="zh-TW" sz="2100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100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年畢業）</a:t>
            </a:r>
            <a:br>
              <a:rPr lang="en-US" altLang="zh-TW" sz="21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Courier New" panose="02070309020205020404" pitchFamily="49" charset="0"/>
              </a:rPr>
              <a:t>錠嵂保經</a:t>
            </a:r>
            <a:r>
              <a:rPr lang="zh-TW" altLang="en-US" dirty="0">
                <a:latin typeface="Arial" panose="020B0604020202020204" pitchFamily="34" charset="0"/>
              </a:rPr>
              <a:t>─</a:t>
            </a:r>
            <a:r>
              <a:rPr lang="zh-TW" altLang="en-US" dirty="0">
                <a:latin typeface="Courier New" panose="02070309020205020404" pitchFamily="49" charset="0"/>
              </a:rPr>
              <a:t>新竹營業處</a:t>
            </a:r>
            <a:r>
              <a:rPr lang="zh-TW" altLang="en-US" dirty="0">
                <a:latin typeface="Arial" panose="020B0604020202020204" pitchFamily="34" charset="0"/>
              </a:rPr>
              <a:t>  </a:t>
            </a:r>
            <a:r>
              <a:rPr lang="zh-TW" altLang="en-US" dirty="0">
                <a:latin typeface="Courier New" panose="02070309020205020404" pitchFamily="49" charset="0"/>
              </a:rPr>
              <a:t>業務襄理</a:t>
            </a:r>
            <a:endParaRPr lang="en-US" altLang="zh-TW" dirty="0">
              <a:latin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 </a:t>
            </a:r>
            <a:r>
              <a:rPr lang="zh-TW" altLang="en-US" dirty="0">
                <a:latin typeface="Courier New" panose="02070309020205020404" pitchFamily="49" charset="0"/>
              </a:rPr>
              <a:t>明新科大企管系系友會</a:t>
            </a:r>
            <a:r>
              <a:rPr lang="zh-TW" altLang="en-US" dirty="0">
                <a:latin typeface="Arial" panose="020B0604020202020204" pitchFamily="34" charset="0"/>
              </a:rPr>
              <a:t>  </a:t>
            </a:r>
            <a:r>
              <a:rPr lang="zh-TW" altLang="en-US" dirty="0">
                <a:latin typeface="Courier New" panose="02070309020205020404" pitchFamily="49" charset="0"/>
              </a:rPr>
              <a:t>總幹事</a:t>
            </a:r>
            <a:endParaRPr lang="en-US" altLang="zh-TW" dirty="0">
              <a:latin typeface="Courier New" panose="02070309020205020404" pitchFamily="49" charset="0"/>
            </a:endParaRPr>
          </a:p>
          <a:p>
            <a:pPr rtl="0">
              <a:lnSpc>
                <a:spcPct val="150000"/>
              </a:lnSpc>
            </a:pPr>
            <a:r>
              <a:rPr lang="zh-TW" altLang="en-US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Arial" panose="020B0604020202020204" pitchFamily="34" charset="0"/>
              </a:rPr>
              <a:t>CEO</a:t>
            </a:r>
            <a:r>
              <a:rPr lang="zh-TW" altLang="en-US" dirty="0">
                <a:latin typeface="Courier New" panose="02070309020205020404" pitchFamily="49" charset="0"/>
              </a:rPr>
              <a:t>培訓計畫第三名結訓</a:t>
            </a:r>
            <a:endParaRPr lang="en-US" altLang="zh-TW" dirty="0">
              <a:latin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r>
              <a:rPr lang="zh-TW" altLang="en-US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Arial" panose="020B0604020202020204" pitchFamily="34" charset="0"/>
              </a:rPr>
              <a:t>2019</a:t>
            </a:r>
            <a:r>
              <a:rPr lang="zh-TW" altLang="en-US" dirty="0">
                <a:latin typeface="Arial" panose="020B0604020202020204" pitchFamily="34" charset="0"/>
              </a:rPr>
              <a:t> </a:t>
            </a:r>
            <a:r>
              <a:rPr lang="zh-TW" altLang="en-US" dirty="0">
                <a:latin typeface="Courier New" panose="02070309020205020404" pitchFamily="49" charset="0"/>
              </a:rPr>
              <a:t>晉升業務襄理</a:t>
            </a:r>
            <a:endParaRPr lang="en-US" altLang="zh-TW" dirty="0">
              <a:latin typeface="Courier New" panose="02070309020205020404" pitchFamily="49" charset="0"/>
            </a:endParaRPr>
          </a:p>
          <a:p>
            <a:pPr rtl="0">
              <a:lnSpc>
                <a:spcPct val="150000"/>
              </a:lnSpc>
            </a:pPr>
            <a:r>
              <a:rPr lang="zh-TW" altLang="en-US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Arial" panose="020B0604020202020204" pitchFamily="34" charset="0"/>
              </a:rPr>
              <a:t>2020</a:t>
            </a:r>
            <a:r>
              <a:rPr lang="zh-TW" altLang="en-US" dirty="0">
                <a:latin typeface="Arial" panose="020B0604020202020204" pitchFamily="34" charset="0"/>
              </a:rPr>
              <a:t> </a:t>
            </a:r>
            <a:r>
              <a:rPr lang="zh-TW" altLang="en-US" dirty="0">
                <a:latin typeface="Courier New" panose="02070309020205020404" pitchFamily="49" charset="0"/>
              </a:rPr>
              <a:t>新力獎三等獎</a:t>
            </a:r>
            <a:endParaRPr lang="zh-TW" altLang="en-US" dirty="0"/>
          </a:p>
          <a:p>
            <a:br>
              <a:rPr lang="zh-TW" altLang="en-US" sz="15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zh-TW" sz="1500" dirty="0">
              <a:latin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052736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仰賴「專長」的時代已經過去，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「複合型」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人才成為</a:t>
            </a:r>
            <a:r>
              <a:rPr lang="zh-TW" altLang="en-US" sz="3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未來趨勢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99923"/>
            <a:ext cx="6192688" cy="41481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6"/>
          <p:cNvSpPr txBox="1"/>
          <p:nvPr/>
        </p:nvSpPr>
        <p:spPr>
          <a:xfrm>
            <a:off x="1609699" y="2997555"/>
            <a:ext cx="6815455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>
              <a:latin typeface="Times New Roman Bold"/>
            </a:endParaRPr>
          </a:p>
        </p:txBody>
      </p:sp>
      <p:sp>
        <p:nvSpPr>
          <p:cNvPr id="74" name="Freeform 5"/>
          <p:cNvSpPr/>
          <p:nvPr/>
        </p:nvSpPr>
        <p:spPr>
          <a:xfrm>
            <a:off x="1" y="6274340"/>
            <a:ext cx="2811294" cy="583659"/>
          </a:xfrm>
          <a:custGeom>
            <a:avLst/>
            <a:gdLst/>
            <a:ahLst/>
            <a:cxnLst/>
            <a:rect l="l" t="t" r="r" b="b"/>
            <a:pathLst>
              <a:path w="3955098" h="869718">
                <a:moveTo>
                  <a:pt x="0" y="0"/>
                </a:moveTo>
                <a:lnTo>
                  <a:pt x="3955097" y="0"/>
                </a:lnTo>
                <a:lnTo>
                  <a:pt x="3955097" y="869719"/>
                </a:lnTo>
                <a:lnTo>
                  <a:pt x="0" y="8697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94" r="-94"/>
            </a:stretch>
          </a:blipFill>
        </p:spPr>
      </p:sp>
      <p:sp>
        <p:nvSpPr>
          <p:cNvPr id="75" name="投影片編號版面配置區 74"/>
          <p:cNvSpPr>
            <a:spLocks noGrp="1"/>
          </p:cNvSpPr>
          <p:nvPr>
            <p:ph type="sldNum" sz="quarter" idx="12"/>
          </p:nvPr>
        </p:nvSpPr>
        <p:spPr>
          <a:xfrm>
            <a:off x="4831994" y="6383606"/>
            <a:ext cx="604102" cy="365125"/>
          </a:xfrm>
        </p:spPr>
        <p:txBody>
          <a:bodyPr/>
          <a:lstStyle/>
          <a:p>
            <a:fld id="{FF5917A1-3B14-48C2-8A2E-F3CB7EC45231}" type="slidenum">
              <a:rPr lang="zh-CN" altLang="en-US" sz="1600" smtClean="0"/>
            </a:fld>
            <a:endParaRPr lang="zh-CN" altLang="en-US" sz="1600" dirty="0"/>
          </a:p>
        </p:txBody>
      </p:sp>
      <p:sp>
        <p:nvSpPr>
          <p:cNvPr id="25" name="矩形 24"/>
          <p:cNvSpPr/>
          <p:nvPr/>
        </p:nvSpPr>
        <p:spPr>
          <a:xfrm>
            <a:off x="890940" y="1268760"/>
            <a:ext cx="7716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培育</a:t>
            </a:r>
            <a:r>
              <a:rPr lang="zh-TW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數位時代</a:t>
            </a:r>
            <a:r>
              <a:rPr lang="zh-TW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之</a:t>
            </a:r>
            <a:r>
              <a:rPr lang="zh-TW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跨領域</a:t>
            </a:r>
            <a:r>
              <a:rPr lang="zh-TW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管理人才</a:t>
            </a:r>
            <a:endParaRPr lang="zh-CN" altLang="en-US" sz="3600" dirty="0">
              <a:solidFill>
                <a:srgbClr val="0000CC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811295" y="345789"/>
            <a:ext cx="326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系所目標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5575" y="1093574"/>
            <a:ext cx="7987401" cy="6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38" y="2040117"/>
            <a:ext cx="5556101" cy="416613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淘宝网Chenying0907出品 5"/>
          <p:cNvSpPr/>
          <p:nvPr/>
        </p:nvSpPr>
        <p:spPr bwMode="auto">
          <a:xfrm>
            <a:off x="4263055" y="1757252"/>
            <a:ext cx="3070632" cy="85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 charset="0"/>
              </a:rPr>
              <a:t> </a:t>
            </a:r>
            <a:r>
              <a:rPr lang="en-US" altLang="zh-TW" sz="2100" b="1" u="sng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18</a:t>
            </a:r>
            <a:r>
              <a:rPr lang="zh-TW" altLang="en-US" sz="2100" b="1" u="sng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位</a:t>
            </a:r>
            <a:r>
              <a:rPr lang="zh-TW" altLang="en-US" sz="2100" b="1" dirty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專任教師</a:t>
            </a:r>
            <a:endParaRPr lang="en-US" altLang="zh-TW" sz="2100" dirty="0">
              <a:latin typeface="Times New Roman" panose="02020603050405020304" pitchFamily="18" charset="0"/>
              <a:ea typeface="標楷體" panose="03000509000000000000" charset="-120"/>
              <a:cs typeface="Times New Roman" panose="02020603050405020304" pitchFamily="18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zh-TW" sz="2100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(</a:t>
            </a:r>
            <a:r>
              <a:rPr lang="en-US" altLang="zh-TW" sz="2100" b="1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2</a:t>
            </a:r>
            <a:r>
              <a:rPr lang="zh-TW" altLang="en-US" sz="2100" b="1" u="sng" dirty="0" smtClean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名</a:t>
            </a:r>
            <a:r>
              <a:rPr lang="zh-TW" altLang="en-US" sz="2100" b="1" dirty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行政人員</a:t>
            </a:r>
            <a:r>
              <a:rPr lang="en-US" altLang="zh-TW" sz="2100" b="1" dirty="0"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)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標楷體" panose="03000509000000000000" charset="-120"/>
              <a:cs typeface="Times New Roman" panose="02020603050405020304" pitchFamily="18" charset="0"/>
              <a:sym typeface="Lato Light" charset="0"/>
            </a:endParaRPr>
          </a:p>
        </p:txBody>
      </p:sp>
      <p:sp>
        <p:nvSpPr>
          <p:cNvPr id="19" name="淘宝网Chenying0907出品 18"/>
          <p:cNvSpPr/>
          <p:nvPr/>
        </p:nvSpPr>
        <p:spPr>
          <a:xfrm>
            <a:off x="4355976" y="852261"/>
            <a:ext cx="2884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2650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  <a:sym typeface="Bebas Neue" charset="0"/>
              </a:rPr>
              <a:t>我們的團隊</a:t>
            </a:r>
            <a:endParaRPr lang="en-US" altLang="zh-CN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  <a:sym typeface="Bebas Neue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r="1695"/>
          <a:stretch>
            <a:fillRect/>
          </a:stretch>
        </p:blipFill>
        <p:spPr>
          <a:xfrm>
            <a:off x="179512" y="188640"/>
            <a:ext cx="3782624" cy="38063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65" y="2708910"/>
            <a:ext cx="3730625" cy="37560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3988435"/>
            <a:ext cx="1566545" cy="2440940"/>
          </a:xfrm>
          <a:prstGeom prst="rect">
            <a:avLst/>
          </a:prstGeom>
        </p:spPr>
      </p:pic>
      <p:pic>
        <p:nvPicPr>
          <p:cNvPr id="14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72777" y="1550984"/>
            <a:ext cx="3399025" cy="8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佳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55" y="5205095"/>
            <a:ext cx="1144270" cy="12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/>
          <p:nvPr/>
        </p:nvPicPr>
        <p:blipFill>
          <a:blip r:embed="rId6"/>
          <a:srcRect t="16790"/>
        </p:blipFill>
        <p:spPr>
          <a:xfrm>
            <a:off x="1470660" y="4004945"/>
            <a:ext cx="1124585" cy="127508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7"/>
          <a:srcRect t="11926"/>
        </p:blipFill>
        <p:spPr>
          <a:xfrm>
            <a:off x="4159250" y="5229225"/>
            <a:ext cx="1226185" cy="121729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/>
          <a:srcRect t="13270"/>
        </p:blipFill>
        <p:spPr>
          <a:xfrm>
            <a:off x="6646545" y="3994150"/>
            <a:ext cx="1223010" cy="122047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9"/>
          <a:srcRect t="12469" b="16791"/>
        </p:blipFill>
        <p:spPr>
          <a:xfrm>
            <a:off x="4183380" y="3932555"/>
            <a:ext cx="1238250" cy="133223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10"/>
          <a:srcRect t="8103" b="23970"/>
        </p:blipFill>
        <p:spPr>
          <a:xfrm>
            <a:off x="1529715" y="188595"/>
            <a:ext cx="1242060" cy="122364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1"/>
          <a:srcRect t="10624"/>
        </p:blipFill>
        <p:spPr>
          <a:xfrm>
            <a:off x="2771775" y="2707640"/>
            <a:ext cx="1191260" cy="128651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2"/>
          <a:srcRect t="11444"/>
        </p:blipFill>
        <p:spPr>
          <a:xfrm>
            <a:off x="6659880" y="2716530"/>
            <a:ext cx="1169670" cy="1236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406708"/>
            <a:ext cx="4168943" cy="430004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多元學制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68492" y="1124744"/>
            <a:ext cx="7946858" cy="58772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四技日間部 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技優保送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商業類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商管群、餐旅群、外語群英語類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聯合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商管群、餐旅群、外語群英語類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四技進修部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平日班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週一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五：夜間上課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假日班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週六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日：日間上課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二技進修部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平日班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週一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五：夜間上課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假日班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週六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日：日間上課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管理碩士班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週一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五：日間上課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管理碩士在職專班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週一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五：夜間上課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6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5536" y="943423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8" b="-13848"/>
          <a:stretch>
            <a:fillRect/>
          </a:stretch>
        </p:blipFill>
        <p:spPr>
          <a:xfrm>
            <a:off x="5076054" y="3232194"/>
            <a:ext cx="3612707" cy="270892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297843" y="453563"/>
            <a:ext cx="1916768" cy="1722125"/>
            <a:chOff x="-1344978" y="-685187"/>
            <a:chExt cx="6781080" cy="6092478"/>
          </a:xfrm>
        </p:grpSpPr>
        <p:sp>
          <p:nvSpPr>
            <p:cNvPr id="2" name="椭圆 1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7" name="平行四边形 16"/>
          <p:cNvSpPr/>
          <p:nvPr/>
        </p:nvSpPr>
        <p:spPr>
          <a:xfrm>
            <a:off x="1618929" y="1106830"/>
            <a:ext cx="442913" cy="359374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47864" y="445125"/>
            <a:ext cx="5429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solidFill>
                  <a:srgbClr val="FF0000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學生概況</a:t>
            </a:r>
            <a:endParaRPr lang="en-US" altLang="zh-CN" sz="3600" dirty="0">
              <a:solidFill>
                <a:srgbClr val="FF0000"/>
              </a:solidFill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3" name="TextBox 6"/>
          <p:cNvSpPr txBox="1"/>
          <p:nvPr/>
        </p:nvSpPr>
        <p:spPr>
          <a:xfrm>
            <a:off x="1974996" y="1472368"/>
            <a:ext cx="715121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en-US" sz="2000" b="1" dirty="0" smtClean="0">
                <a:solidFill>
                  <a:srgbClr val="0000CC"/>
                </a:solidFill>
                <a:latin typeface="Times New Roman Bold"/>
                <a:ea typeface="Times New Roman Bold"/>
              </a:rPr>
              <a:t>360 </a:t>
            </a:r>
            <a:r>
              <a:rPr lang="zh-TW" altLang="en-US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大學生</a:t>
            </a:r>
            <a:r>
              <a:rPr lang="en-US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0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en-US" sz="2000" b="1" dirty="0" smtClean="0">
                <a:solidFill>
                  <a:srgbClr val="0000CC"/>
                </a:solidFill>
                <a:latin typeface="Times New Roman Bold"/>
                <a:ea typeface="Times New Roman Bold"/>
              </a:rPr>
              <a:t>170 </a:t>
            </a:r>
            <a:r>
              <a:rPr lang="zh-TW" altLang="en-US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研究生</a:t>
            </a:r>
            <a:r>
              <a:rPr lang="en-US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0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en-US" sz="2000" b="1" dirty="0" smtClean="0">
                <a:solidFill>
                  <a:srgbClr val="FF0000"/>
                </a:solidFill>
                <a:latin typeface="Times New Roman Bold"/>
                <a:ea typeface="Times New Roman Bold"/>
              </a:rPr>
              <a:t>103</a:t>
            </a:r>
            <a:r>
              <a:rPr lang="en-US" sz="2000" b="1" dirty="0" smtClean="0">
                <a:solidFill>
                  <a:srgbClr val="0000CC"/>
                </a:solidFill>
                <a:latin typeface="Times New Roman Bold"/>
                <a:ea typeface="Times New Roman Bold"/>
              </a:rPr>
              <a:t> </a:t>
            </a:r>
            <a:r>
              <a:rPr lang="zh-TW" altLang="en-US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國際生</a:t>
            </a:r>
            <a:r>
              <a:rPr lang="en-US" sz="2000" b="1" dirty="0" smtClean="0">
                <a:solidFill>
                  <a:srgbClr val="0000CC"/>
                </a:solidFill>
                <a:latin typeface="Times New Roman Bold"/>
                <a:ea typeface="Times New Roman Bold"/>
              </a:rPr>
              <a:t>: </a:t>
            </a:r>
            <a:r>
              <a:rPr lang="en-US" sz="2000" b="1" dirty="0">
                <a:solidFill>
                  <a:srgbClr val="0000CC"/>
                </a:solidFill>
                <a:latin typeface="Times New Roman Bold"/>
                <a:ea typeface="Times New Roman Bold"/>
              </a:rPr>
              <a:t>Vietnam, Philippines, Indonesia, India, </a:t>
            </a:r>
            <a:r>
              <a:rPr lang="en-US" sz="2000" b="1" dirty="0" smtClean="0">
                <a:solidFill>
                  <a:srgbClr val="0000CC"/>
                </a:solidFill>
                <a:latin typeface="Times New Roman Bold"/>
                <a:ea typeface="Times New Roman Bold"/>
              </a:rPr>
              <a:t>Nicaragua, </a:t>
            </a:r>
            <a:r>
              <a:rPr lang="en-US" sz="2000" b="1" dirty="0">
                <a:solidFill>
                  <a:srgbClr val="0000CC"/>
                </a:solidFill>
                <a:latin typeface="Times New Roman Bold"/>
                <a:ea typeface="Times New Roman Bold"/>
              </a:rPr>
              <a:t>Ukraine, </a:t>
            </a:r>
            <a:r>
              <a:rPr lang="en-US" sz="2000" b="1" dirty="0" smtClean="0">
                <a:solidFill>
                  <a:srgbClr val="0000CC"/>
                </a:solidFill>
                <a:latin typeface="Times New Roman Bold"/>
                <a:ea typeface="Times New Roman Bold"/>
              </a:rPr>
              <a:t>Kazakhstan, </a:t>
            </a:r>
            <a:r>
              <a:rPr lang="en-US" sz="2000" b="1" dirty="0">
                <a:solidFill>
                  <a:srgbClr val="0000CC"/>
                </a:solidFill>
                <a:latin typeface="Times New Roman Bold"/>
                <a:ea typeface="Times New Roman Bold"/>
              </a:rPr>
              <a:t>Korea, </a:t>
            </a:r>
            <a:r>
              <a:rPr lang="en-US" sz="2000" b="1" dirty="0" err="1">
                <a:solidFill>
                  <a:srgbClr val="0000CC"/>
                </a:solidFill>
                <a:latin typeface="Times New Roman Bold"/>
                <a:ea typeface="Times New Roman Bold"/>
              </a:rPr>
              <a:t>eSwatini</a:t>
            </a:r>
            <a:endParaRPr lang="en-US" sz="2000" b="1" dirty="0">
              <a:solidFill>
                <a:srgbClr val="0000CC"/>
              </a:solidFill>
              <a:latin typeface="Times New Roman Bold"/>
              <a:ea typeface="Times New Roman Bold"/>
            </a:endParaRPr>
          </a:p>
        </p:txBody>
      </p:sp>
      <p:sp>
        <p:nvSpPr>
          <p:cNvPr id="74" name="Freeform 5"/>
          <p:cNvSpPr/>
          <p:nvPr/>
        </p:nvSpPr>
        <p:spPr>
          <a:xfrm>
            <a:off x="1" y="6274340"/>
            <a:ext cx="2811294" cy="583659"/>
          </a:xfrm>
          <a:custGeom>
            <a:avLst/>
            <a:gdLst/>
            <a:ahLst/>
            <a:cxnLst/>
            <a:rect l="l" t="t" r="r" b="b"/>
            <a:pathLst>
              <a:path w="3955098" h="869718">
                <a:moveTo>
                  <a:pt x="0" y="0"/>
                </a:moveTo>
                <a:lnTo>
                  <a:pt x="3955097" y="0"/>
                </a:lnTo>
                <a:lnTo>
                  <a:pt x="3955097" y="869719"/>
                </a:lnTo>
                <a:lnTo>
                  <a:pt x="0" y="8697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94" r="-94"/>
            </a:stretch>
          </a:blipFill>
        </p:spPr>
      </p:sp>
      <p:sp>
        <p:nvSpPr>
          <p:cNvPr id="75" name="投影片編號版面配置區 74"/>
          <p:cNvSpPr>
            <a:spLocks noGrp="1"/>
          </p:cNvSpPr>
          <p:nvPr>
            <p:ph type="sldNum" sz="quarter" idx="12"/>
          </p:nvPr>
        </p:nvSpPr>
        <p:spPr>
          <a:xfrm>
            <a:off x="4831994" y="6383606"/>
            <a:ext cx="53209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5917A1-3B14-48C2-8A2E-F3CB7EC4523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8" name="Freeform 7"/>
          <p:cNvSpPr/>
          <p:nvPr/>
        </p:nvSpPr>
        <p:spPr>
          <a:xfrm>
            <a:off x="6672746" y="6049009"/>
            <a:ext cx="2423624" cy="613047"/>
          </a:xfrm>
          <a:custGeom>
            <a:avLst/>
            <a:gdLst/>
            <a:ahLst/>
            <a:cxnLst/>
            <a:rect l="l" t="t" r="r" b="b"/>
            <a:pathLst>
              <a:path w="7299331" h="2298623">
                <a:moveTo>
                  <a:pt x="0" y="0"/>
                </a:moveTo>
                <a:lnTo>
                  <a:pt x="7299330" y="0"/>
                </a:lnTo>
                <a:lnTo>
                  <a:pt x="7299330" y="2298623"/>
                </a:lnTo>
                <a:lnTo>
                  <a:pt x="0" y="2298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12131" r="-2799" b="-14105"/>
            </a:stretch>
          </a:blipFill>
        </p:spPr>
      </p:sp>
      <p:pic>
        <p:nvPicPr>
          <p:cNvPr id="23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52357" y="1252176"/>
            <a:ext cx="5893416" cy="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 descr="https://www.weeiywun.com/archive/image/article1/255px-flag_of_vietnam.svg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95" y="3725067"/>
            <a:ext cx="1255631" cy="7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 descr="國旗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04661"/>
            <a:ext cx="1025919" cy="85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國旗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48" y="3707756"/>
            <a:ext cx="1151165" cy="7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6" descr="哈薩克國旗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78" y="4702596"/>
            <a:ext cx="1151165" cy="79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 descr="印度國旗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38" y="3690390"/>
            <a:ext cx="1122624" cy="87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 descr="尼加拉瓜國旗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28" y="3689533"/>
            <a:ext cx="1222545" cy="80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\Desktop\下載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95" y="4686968"/>
            <a:ext cx="1214438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79972a521a8b14f6cbce608ecb90e3d3_t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68" y="4713469"/>
            <a:ext cx="1132709" cy="7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Flag_of_Eswatini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86" y="4686969"/>
            <a:ext cx="1174683" cy="7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66524" y="778588"/>
            <a:ext cx="3591426" cy="384885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國際學生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6945" y="1300908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18273" r="9812" b="5449"/>
          <a:stretch>
            <a:fillRect/>
          </a:stretch>
        </p:blipFill>
        <p:spPr>
          <a:xfrm>
            <a:off x="220859" y="1628800"/>
            <a:ext cx="4129031" cy="321219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3596" r="12499" b="9910"/>
          <a:stretch>
            <a:fillRect/>
          </a:stretch>
        </p:blipFill>
        <p:spPr>
          <a:xfrm>
            <a:off x="4375854" y="1628800"/>
            <a:ext cx="4666583" cy="324036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>
            <a:grpSpLocks noChangeAspect="1"/>
          </p:cNvGrpSpPr>
          <p:nvPr/>
        </p:nvGrpSpPr>
        <p:grpSpPr>
          <a:xfrm>
            <a:off x="3779912" y="2824324"/>
            <a:ext cx="1265218" cy="1350000"/>
            <a:chOff x="2922588" y="6135688"/>
            <a:chExt cx="615950" cy="6572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4" name="Freeform 315"/>
            <p:cNvSpPr/>
            <p:nvPr/>
          </p:nvSpPr>
          <p:spPr bwMode="auto">
            <a:xfrm>
              <a:off x="3221038" y="6135688"/>
              <a:ext cx="34925" cy="92075"/>
            </a:xfrm>
            <a:custGeom>
              <a:avLst/>
              <a:gdLst>
                <a:gd name="T0" fmla="*/ 12 w 22"/>
                <a:gd name="T1" fmla="*/ 58 h 58"/>
                <a:gd name="T2" fmla="*/ 12 w 22"/>
                <a:gd name="T3" fmla="*/ 58 h 58"/>
                <a:gd name="T4" fmla="*/ 6 w 22"/>
                <a:gd name="T5" fmla="*/ 58 h 58"/>
                <a:gd name="T6" fmla="*/ 4 w 22"/>
                <a:gd name="T7" fmla="*/ 56 h 58"/>
                <a:gd name="T8" fmla="*/ 2 w 22"/>
                <a:gd name="T9" fmla="*/ 52 h 58"/>
                <a:gd name="T10" fmla="*/ 0 w 22"/>
                <a:gd name="T11" fmla="*/ 48 h 58"/>
                <a:gd name="T12" fmla="*/ 0 w 22"/>
                <a:gd name="T13" fmla="*/ 12 h 58"/>
                <a:gd name="T14" fmla="*/ 0 w 22"/>
                <a:gd name="T15" fmla="*/ 12 h 58"/>
                <a:gd name="T16" fmla="*/ 2 w 22"/>
                <a:gd name="T17" fmla="*/ 8 h 58"/>
                <a:gd name="T18" fmla="*/ 4 w 22"/>
                <a:gd name="T19" fmla="*/ 4 h 58"/>
                <a:gd name="T20" fmla="*/ 6 w 22"/>
                <a:gd name="T21" fmla="*/ 2 h 58"/>
                <a:gd name="T22" fmla="*/ 12 w 22"/>
                <a:gd name="T23" fmla="*/ 0 h 58"/>
                <a:gd name="T24" fmla="*/ 12 w 22"/>
                <a:gd name="T25" fmla="*/ 0 h 58"/>
                <a:gd name="T26" fmla="*/ 16 w 22"/>
                <a:gd name="T27" fmla="*/ 2 h 58"/>
                <a:gd name="T28" fmla="*/ 20 w 22"/>
                <a:gd name="T29" fmla="*/ 4 h 58"/>
                <a:gd name="T30" fmla="*/ 22 w 22"/>
                <a:gd name="T31" fmla="*/ 8 h 58"/>
                <a:gd name="T32" fmla="*/ 22 w 22"/>
                <a:gd name="T33" fmla="*/ 12 h 58"/>
                <a:gd name="T34" fmla="*/ 22 w 22"/>
                <a:gd name="T35" fmla="*/ 48 h 58"/>
                <a:gd name="T36" fmla="*/ 22 w 22"/>
                <a:gd name="T37" fmla="*/ 48 h 58"/>
                <a:gd name="T38" fmla="*/ 22 w 22"/>
                <a:gd name="T39" fmla="*/ 52 h 58"/>
                <a:gd name="T40" fmla="*/ 20 w 22"/>
                <a:gd name="T41" fmla="*/ 56 h 58"/>
                <a:gd name="T42" fmla="*/ 16 w 22"/>
                <a:gd name="T43" fmla="*/ 58 h 58"/>
                <a:gd name="T44" fmla="*/ 12 w 22"/>
                <a:gd name="T45" fmla="*/ 58 h 58"/>
                <a:gd name="T46" fmla="*/ 12 w 22"/>
                <a:gd name="T4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58">
                  <a:moveTo>
                    <a:pt x="12" y="58"/>
                  </a:moveTo>
                  <a:lnTo>
                    <a:pt x="12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0" y="56"/>
                  </a:lnTo>
                  <a:lnTo>
                    <a:pt x="16" y="58"/>
                  </a:lnTo>
                  <a:lnTo>
                    <a:pt x="12" y="58"/>
                  </a:lnTo>
                  <a:lnTo>
                    <a:pt x="1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75" name="Freeform 316"/>
            <p:cNvSpPr/>
            <p:nvPr/>
          </p:nvSpPr>
          <p:spPr bwMode="auto">
            <a:xfrm>
              <a:off x="3074988" y="6170613"/>
              <a:ext cx="63500" cy="85725"/>
            </a:xfrm>
            <a:custGeom>
              <a:avLst/>
              <a:gdLst>
                <a:gd name="T0" fmla="*/ 30 w 40"/>
                <a:gd name="T1" fmla="*/ 54 h 54"/>
                <a:gd name="T2" fmla="*/ 30 w 40"/>
                <a:gd name="T3" fmla="*/ 54 h 54"/>
                <a:gd name="T4" fmla="*/ 24 w 40"/>
                <a:gd name="T5" fmla="*/ 52 h 54"/>
                <a:gd name="T6" fmla="*/ 20 w 40"/>
                <a:gd name="T7" fmla="*/ 48 h 54"/>
                <a:gd name="T8" fmla="*/ 2 w 40"/>
                <a:gd name="T9" fmla="*/ 18 h 54"/>
                <a:gd name="T10" fmla="*/ 2 w 40"/>
                <a:gd name="T11" fmla="*/ 18 h 54"/>
                <a:gd name="T12" fmla="*/ 0 w 40"/>
                <a:gd name="T13" fmla="*/ 12 h 54"/>
                <a:gd name="T14" fmla="*/ 0 w 40"/>
                <a:gd name="T15" fmla="*/ 8 h 54"/>
                <a:gd name="T16" fmla="*/ 2 w 40"/>
                <a:gd name="T17" fmla="*/ 4 h 54"/>
                <a:gd name="T18" fmla="*/ 6 w 40"/>
                <a:gd name="T19" fmla="*/ 2 h 54"/>
                <a:gd name="T20" fmla="*/ 6 w 40"/>
                <a:gd name="T21" fmla="*/ 2 h 54"/>
                <a:gd name="T22" fmla="*/ 10 w 40"/>
                <a:gd name="T23" fmla="*/ 0 h 54"/>
                <a:gd name="T24" fmla="*/ 14 w 40"/>
                <a:gd name="T25" fmla="*/ 0 h 54"/>
                <a:gd name="T26" fmla="*/ 18 w 40"/>
                <a:gd name="T27" fmla="*/ 2 h 54"/>
                <a:gd name="T28" fmla="*/ 20 w 40"/>
                <a:gd name="T29" fmla="*/ 6 h 54"/>
                <a:gd name="T30" fmla="*/ 38 w 40"/>
                <a:gd name="T31" fmla="*/ 36 h 54"/>
                <a:gd name="T32" fmla="*/ 38 w 40"/>
                <a:gd name="T33" fmla="*/ 36 h 54"/>
                <a:gd name="T34" fmla="*/ 40 w 40"/>
                <a:gd name="T35" fmla="*/ 42 h 54"/>
                <a:gd name="T36" fmla="*/ 40 w 40"/>
                <a:gd name="T37" fmla="*/ 46 h 54"/>
                <a:gd name="T38" fmla="*/ 38 w 40"/>
                <a:gd name="T39" fmla="*/ 50 h 54"/>
                <a:gd name="T40" fmla="*/ 34 w 40"/>
                <a:gd name="T41" fmla="*/ 52 h 54"/>
                <a:gd name="T42" fmla="*/ 34 w 40"/>
                <a:gd name="T43" fmla="*/ 52 h 54"/>
                <a:gd name="T44" fmla="*/ 30 w 40"/>
                <a:gd name="T45" fmla="*/ 54 h 54"/>
                <a:gd name="T46" fmla="*/ 30 w 40"/>
                <a:gd name="T4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54">
                  <a:moveTo>
                    <a:pt x="30" y="54"/>
                  </a:moveTo>
                  <a:lnTo>
                    <a:pt x="30" y="54"/>
                  </a:lnTo>
                  <a:lnTo>
                    <a:pt x="24" y="52"/>
                  </a:lnTo>
                  <a:lnTo>
                    <a:pt x="20" y="4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76" name="Freeform 317"/>
            <p:cNvSpPr/>
            <p:nvPr/>
          </p:nvSpPr>
          <p:spPr bwMode="auto">
            <a:xfrm>
              <a:off x="2967038" y="6275388"/>
              <a:ext cx="82550" cy="63500"/>
            </a:xfrm>
            <a:custGeom>
              <a:avLst/>
              <a:gdLst>
                <a:gd name="T0" fmla="*/ 42 w 52"/>
                <a:gd name="T1" fmla="*/ 40 h 40"/>
                <a:gd name="T2" fmla="*/ 42 w 52"/>
                <a:gd name="T3" fmla="*/ 40 h 40"/>
                <a:gd name="T4" fmla="*/ 36 w 52"/>
                <a:gd name="T5" fmla="*/ 38 h 40"/>
                <a:gd name="T6" fmla="*/ 4 w 52"/>
                <a:gd name="T7" fmla="*/ 20 h 40"/>
                <a:gd name="T8" fmla="*/ 4 w 52"/>
                <a:gd name="T9" fmla="*/ 20 h 40"/>
                <a:gd name="T10" fmla="*/ 2 w 52"/>
                <a:gd name="T11" fmla="*/ 16 h 40"/>
                <a:gd name="T12" fmla="*/ 0 w 52"/>
                <a:gd name="T13" fmla="*/ 14 h 40"/>
                <a:gd name="T14" fmla="*/ 0 w 52"/>
                <a:gd name="T15" fmla="*/ 8 h 40"/>
                <a:gd name="T16" fmla="*/ 0 w 52"/>
                <a:gd name="T17" fmla="*/ 4 h 40"/>
                <a:gd name="T18" fmla="*/ 0 w 52"/>
                <a:gd name="T19" fmla="*/ 4 h 40"/>
                <a:gd name="T20" fmla="*/ 4 w 52"/>
                <a:gd name="T21" fmla="*/ 2 h 40"/>
                <a:gd name="T22" fmla="*/ 8 w 52"/>
                <a:gd name="T23" fmla="*/ 0 h 40"/>
                <a:gd name="T24" fmla="*/ 12 w 52"/>
                <a:gd name="T25" fmla="*/ 0 h 40"/>
                <a:gd name="T26" fmla="*/ 16 w 52"/>
                <a:gd name="T27" fmla="*/ 0 h 40"/>
                <a:gd name="T28" fmla="*/ 46 w 52"/>
                <a:gd name="T29" fmla="*/ 18 h 40"/>
                <a:gd name="T30" fmla="*/ 46 w 52"/>
                <a:gd name="T31" fmla="*/ 18 h 40"/>
                <a:gd name="T32" fmla="*/ 50 w 52"/>
                <a:gd name="T33" fmla="*/ 22 h 40"/>
                <a:gd name="T34" fmla="*/ 52 w 52"/>
                <a:gd name="T35" fmla="*/ 26 h 40"/>
                <a:gd name="T36" fmla="*/ 52 w 52"/>
                <a:gd name="T37" fmla="*/ 30 h 40"/>
                <a:gd name="T38" fmla="*/ 50 w 52"/>
                <a:gd name="T39" fmla="*/ 34 h 40"/>
                <a:gd name="T40" fmla="*/ 50 w 52"/>
                <a:gd name="T41" fmla="*/ 34 h 40"/>
                <a:gd name="T42" fmla="*/ 46 w 52"/>
                <a:gd name="T43" fmla="*/ 38 h 40"/>
                <a:gd name="T44" fmla="*/ 42 w 52"/>
                <a:gd name="T45" fmla="*/ 40 h 40"/>
                <a:gd name="T46" fmla="*/ 42 w 52"/>
                <a:gd name="T4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40">
                  <a:moveTo>
                    <a:pt x="42" y="40"/>
                  </a:moveTo>
                  <a:lnTo>
                    <a:pt x="42" y="40"/>
                  </a:lnTo>
                  <a:lnTo>
                    <a:pt x="36" y="3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50" y="22"/>
                  </a:lnTo>
                  <a:lnTo>
                    <a:pt x="52" y="26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6" y="38"/>
                  </a:lnTo>
                  <a:lnTo>
                    <a:pt x="42" y="40"/>
                  </a:lnTo>
                  <a:lnTo>
                    <a:pt x="4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77" name="Freeform 318"/>
            <p:cNvSpPr/>
            <p:nvPr/>
          </p:nvSpPr>
          <p:spPr bwMode="auto">
            <a:xfrm>
              <a:off x="2922588" y="6418263"/>
              <a:ext cx="92075" cy="34925"/>
            </a:xfrm>
            <a:custGeom>
              <a:avLst/>
              <a:gdLst>
                <a:gd name="T0" fmla="*/ 46 w 58"/>
                <a:gd name="T1" fmla="*/ 22 h 22"/>
                <a:gd name="T2" fmla="*/ 12 w 58"/>
                <a:gd name="T3" fmla="*/ 22 h 22"/>
                <a:gd name="T4" fmla="*/ 12 w 58"/>
                <a:gd name="T5" fmla="*/ 22 h 22"/>
                <a:gd name="T6" fmla="*/ 6 w 58"/>
                <a:gd name="T7" fmla="*/ 22 h 22"/>
                <a:gd name="T8" fmla="*/ 4 w 58"/>
                <a:gd name="T9" fmla="*/ 18 h 22"/>
                <a:gd name="T10" fmla="*/ 0 w 58"/>
                <a:gd name="T11" fmla="*/ 16 h 22"/>
                <a:gd name="T12" fmla="*/ 0 w 58"/>
                <a:gd name="T13" fmla="*/ 10 h 22"/>
                <a:gd name="T14" fmla="*/ 0 w 58"/>
                <a:gd name="T15" fmla="*/ 10 h 22"/>
                <a:gd name="T16" fmla="*/ 0 w 58"/>
                <a:gd name="T17" fmla="*/ 6 h 22"/>
                <a:gd name="T18" fmla="*/ 4 w 58"/>
                <a:gd name="T19" fmla="*/ 2 h 22"/>
                <a:gd name="T20" fmla="*/ 6 w 58"/>
                <a:gd name="T21" fmla="*/ 0 h 22"/>
                <a:gd name="T22" fmla="*/ 12 w 58"/>
                <a:gd name="T23" fmla="*/ 0 h 22"/>
                <a:gd name="T24" fmla="*/ 46 w 58"/>
                <a:gd name="T25" fmla="*/ 0 h 22"/>
                <a:gd name="T26" fmla="*/ 46 w 58"/>
                <a:gd name="T27" fmla="*/ 0 h 22"/>
                <a:gd name="T28" fmla="*/ 52 w 58"/>
                <a:gd name="T29" fmla="*/ 0 h 22"/>
                <a:gd name="T30" fmla="*/ 54 w 58"/>
                <a:gd name="T31" fmla="*/ 2 h 22"/>
                <a:gd name="T32" fmla="*/ 58 w 58"/>
                <a:gd name="T33" fmla="*/ 6 h 22"/>
                <a:gd name="T34" fmla="*/ 58 w 58"/>
                <a:gd name="T35" fmla="*/ 10 h 22"/>
                <a:gd name="T36" fmla="*/ 58 w 58"/>
                <a:gd name="T37" fmla="*/ 10 h 22"/>
                <a:gd name="T38" fmla="*/ 58 w 58"/>
                <a:gd name="T39" fmla="*/ 16 h 22"/>
                <a:gd name="T40" fmla="*/ 54 w 58"/>
                <a:gd name="T41" fmla="*/ 18 h 22"/>
                <a:gd name="T42" fmla="*/ 52 w 58"/>
                <a:gd name="T43" fmla="*/ 22 h 22"/>
                <a:gd name="T44" fmla="*/ 46 w 58"/>
                <a:gd name="T45" fmla="*/ 22 h 22"/>
                <a:gd name="T46" fmla="*/ 46 w 58"/>
                <a:gd name="T4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22">
                  <a:moveTo>
                    <a:pt x="46" y="22"/>
                  </a:moveTo>
                  <a:lnTo>
                    <a:pt x="12" y="22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8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6"/>
                  </a:lnTo>
                  <a:lnTo>
                    <a:pt x="54" y="18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78" name="Freeform 319"/>
            <p:cNvSpPr/>
            <p:nvPr/>
          </p:nvSpPr>
          <p:spPr bwMode="auto">
            <a:xfrm>
              <a:off x="2957513" y="6535738"/>
              <a:ext cx="82550" cy="63500"/>
            </a:xfrm>
            <a:custGeom>
              <a:avLst/>
              <a:gdLst>
                <a:gd name="T0" fmla="*/ 10 w 52"/>
                <a:gd name="T1" fmla="*/ 40 h 40"/>
                <a:gd name="T2" fmla="*/ 10 w 52"/>
                <a:gd name="T3" fmla="*/ 40 h 40"/>
                <a:gd name="T4" fmla="*/ 6 w 52"/>
                <a:gd name="T5" fmla="*/ 38 h 40"/>
                <a:gd name="T6" fmla="*/ 2 w 52"/>
                <a:gd name="T7" fmla="*/ 34 h 40"/>
                <a:gd name="T8" fmla="*/ 2 w 52"/>
                <a:gd name="T9" fmla="*/ 34 h 40"/>
                <a:gd name="T10" fmla="*/ 0 w 52"/>
                <a:gd name="T11" fmla="*/ 30 h 40"/>
                <a:gd name="T12" fmla="*/ 0 w 52"/>
                <a:gd name="T13" fmla="*/ 26 h 40"/>
                <a:gd name="T14" fmla="*/ 2 w 52"/>
                <a:gd name="T15" fmla="*/ 22 h 40"/>
                <a:gd name="T16" fmla="*/ 6 w 52"/>
                <a:gd name="T17" fmla="*/ 20 h 40"/>
                <a:gd name="T18" fmla="*/ 36 w 52"/>
                <a:gd name="T19" fmla="*/ 2 h 40"/>
                <a:gd name="T20" fmla="*/ 36 w 52"/>
                <a:gd name="T21" fmla="*/ 2 h 40"/>
                <a:gd name="T22" fmla="*/ 40 w 52"/>
                <a:gd name="T23" fmla="*/ 0 h 40"/>
                <a:gd name="T24" fmla="*/ 44 w 52"/>
                <a:gd name="T25" fmla="*/ 0 h 40"/>
                <a:gd name="T26" fmla="*/ 48 w 52"/>
                <a:gd name="T27" fmla="*/ 2 h 40"/>
                <a:gd name="T28" fmla="*/ 52 w 52"/>
                <a:gd name="T29" fmla="*/ 6 h 40"/>
                <a:gd name="T30" fmla="*/ 52 w 52"/>
                <a:gd name="T31" fmla="*/ 6 h 40"/>
                <a:gd name="T32" fmla="*/ 52 w 52"/>
                <a:gd name="T33" fmla="*/ 10 h 40"/>
                <a:gd name="T34" fmla="*/ 52 w 52"/>
                <a:gd name="T35" fmla="*/ 14 h 40"/>
                <a:gd name="T36" fmla="*/ 50 w 52"/>
                <a:gd name="T37" fmla="*/ 18 h 40"/>
                <a:gd name="T38" fmla="*/ 48 w 52"/>
                <a:gd name="T39" fmla="*/ 20 h 40"/>
                <a:gd name="T40" fmla="*/ 16 w 52"/>
                <a:gd name="T41" fmla="*/ 38 h 40"/>
                <a:gd name="T42" fmla="*/ 16 w 52"/>
                <a:gd name="T43" fmla="*/ 38 h 40"/>
                <a:gd name="T44" fmla="*/ 10 w 52"/>
                <a:gd name="T45" fmla="*/ 40 h 40"/>
                <a:gd name="T46" fmla="*/ 10 w 52"/>
                <a:gd name="T4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40">
                  <a:moveTo>
                    <a:pt x="10" y="40"/>
                  </a:moveTo>
                  <a:lnTo>
                    <a:pt x="10" y="40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8" y="20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0" y="40"/>
                  </a:lnTo>
                  <a:lnTo>
                    <a:pt x="1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79" name="Freeform 320"/>
            <p:cNvSpPr/>
            <p:nvPr/>
          </p:nvSpPr>
          <p:spPr bwMode="auto">
            <a:xfrm>
              <a:off x="3408363" y="6551613"/>
              <a:ext cx="85725" cy="63500"/>
            </a:xfrm>
            <a:custGeom>
              <a:avLst/>
              <a:gdLst>
                <a:gd name="T0" fmla="*/ 42 w 54"/>
                <a:gd name="T1" fmla="*/ 40 h 40"/>
                <a:gd name="T2" fmla="*/ 42 w 54"/>
                <a:gd name="T3" fmla="*/ 40 h 40"/>
                <a:gd name="T4" fmla="*/ 38 w 54"/>
                <a:gd name="T5" fmla="*/ 38 h 40"/>
                <a:gd name="T6" fmla="*/ 6 w 54"/>
                <a:gd name="T7" fmla="*/ 20 h 40"/>
                <a:gd name="T8" fmla="*/ 6 w 54"/>
                <a:gd name="T9" fmla="*/ 20 h 40"/>
                <a:gd name="T10" fmla="*/ 4 w 54"/>
                <a:gd name="T11" fmla="*/ 18 h 40"/>
                <a:gd name="T12" fmla="*/ 2 w 54"/>
                <a:gd name="T13" fmla="*/ 14 h 40"/>
                <a:gd name="T14" fmla="*/ 0 w 54"/>
                <a:gd name="T15" fmla="*/ 10 h 40"/>
                <a:gd name="T16" fmla="*/ 2 w 54"/>
                <a:gd name="T17" fmla="*/ 6 h 40"/>
                <a:gd name="T18" fmla="*/ 2 w 54"/>
                <a:gd name="T19" fmla="*/ 6 h 40"/>
                <a:gd name="T20" fmla="*/ 6 w 54"/>
                <a:gd name="T21" fmla="*/ 2 h 40"/>
                <a:gd name="T22" fmla="*/ 10 w 54"/>
                <a:gd name="T23" fmla="*/ 0 h 40"/>
                <a:gd name="T24" fmla="*/ 14 w 54"/>
                <a:gd name="T25" fmla="*/ 0 h 40"/>
                <a:gd name="T26" fmla="*/ 18 w 54"/>
                <a:gd name="T27" fmla="*/ 2 h 40"/>
                <a:gd name="T28" fmla="*/ 48 w 54"/>
                <a:gd name="T29" fmla="*/ 20 h 40"/>
                <a:gd name="T30" fmla="*/ 48 w 54"/>
                <a:gd name="T31" fmla="*/ 20 h 40"/>
                <a:gd name="T32" fmla="*/ 52 w 54"/>
                <a:gd name="T33" fmla="*/ 22 h 40"/>
                <a:gd name="T34" fmla="*/ 54 w 54"/>
                <a:gd name="T35" fmla="*/ 26 h 40"/>
                <a:gd name="T36" fmla="*/ 54 w 54"/>
                <a:gd name="T37" fmla="*/ 30 h 40"/>
                <a:gd name="T38" fmla="*/ 52 w 54"/>
                <a:gd name="T39" fmla="*/ 34 h 40"/>
                <a:gd name="T40" fmla="*/ 52 w 54"/>
                <a:gd name="T41" fmla="*/ 34 h 40"/>
                <a:gd name="T42" fmla="*/ 48 w 54"/>
                <a:gd name="T43" fmla="*/ 38 h 40"/>
                <a:gd name="T44" fmla="*/ 42 w 54"/>
                <a:gd name="T45" fmla="*/ 40 h 40"/>
                <a:gd name="T46" fmla="*/ 42 w 54"/>
                <a:gd name="T4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40">
                  <a:moveTo>
                    <a:pt x="42" y="40"/>
                  </a:moveTo>
                  <a:lnTo>
                    <a:pt x="42" y="40"/>
                  </a:lnTo>
                  <a:lnTo>
                    <a:pt x="38" y="3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2"/>
                  </a:lnTo>
                  <a:lnTo>
                    <a:pt x="54" y="26"/>
                  </a:lnTo>
                  <a:lnTo>
                    <a:pt x="54" y="30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2" y="40"/>
                  </a:lnTo>
                  <a:lnTo>
                    <a:pt x="4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0" name="Freeform 321"/>
            <p:cNvSpPr/>
            <p:nvPr/>
          </p:nvSpPr>
          <p:spPr bwMode="auto">
            <a:xfrm>
              <a:off x="3446463" y="6437313"/>
              <a:ext cx="92075" cy="34925"/>
            </a:xfrm>
            <a:custGeom>
              <a:avLst/>
              <a:gdLst>
                <a:gd name="T0" fmla="*/ 46 w 58"/>
                <a:gd name="T1" fmla="*/ 22 h 22"/>
                <a:gd name="T2" fmla="*/ 10 w 58"/>
                <a:gd name="T3" fmla="*/ 22 h 22"/>
                <a:gd name="T4" fmla="*/ 10 w 58"/>
                <a:gd name="T5" fmla="*/ 22 h 22"/>
                <a:gd name="T6" fmla="*/ 6 w 58"/>
                <a:gd name="T7" fmla="*/ 20 h 22"/>
                <a:gd name="T8" fmla="*/ 2 w 58"/>
                <a:gd name="T9" fmla="*/ 18 h 22"/>
                <a:gd name="T10" fmla="*/ 0 w 58"/>
                <a:gd name="T11" fmla="*/ 14 h 22"/>
                <a:gd name="T12" fmla="*/ 0 w 58"/>
                <a:gd name="T13" fmla="*/ 10 h 22"/>
                <a:gd name="T14" fmla="*/ 0 w 58"/>
                <a:gd name="T15" fmla="*/ 10 h 22"/>
                <a:gd name="T16" fmla="*/ 0 w 58"/>
                <a:gd name="T17" fmla="*/ 6 h 22"/>
                <a:gd name="T18" fmla="*/ 2 w 58"/>
                <a:gd name="T19" fmla="*/ 2 h 22"/>
                <a:gd name="T20" fmla="*/ 6 w 58"/>
                <a:gd name="T21" fmla="*/ 0 h 22"/>
                <a:gd name="T22" fmla="*/ 10 w 58"/>
                <a:gd name="T23" fmla="*/ 0 h 22"/>
                <a:gd name="T24" fmla="*/ 46 w 58"/>
                <a:gd name="T25" fmla="*/ 0 h 22"/>
                <a:gd name="T26" fmla="*/ 46 w 58"/>
                <a:gd name="T27" fmla="*/ 0 h 22"/>
                <a:gd name="T28" fmla="*/ 50 w 58"/>
                <a:gd name="T29" fmla="*/ 0 h 22"/>
                <a:gd name="T30" fmla="*/ 54 w 58"/>
                <a:gd name="T31" fmla="*/ 2 h 22"/>
                <a:gd name="T32" fmla="*/ 56 w 58"/>
                <a:gd name="T33" fmla="*/ 6 h 22"/>
                <a:gd name="T34" fmla="*/ 58 w 58"/>
                <a:gd name="T35" fmla="*/ 10 h 22"/>
                <a:gd name="T36" fmla="*/ 58 w 58"/>
                <a:gd name="T37" fmla="*/ 10 h 22"/>
                <a:gd name="T38" fmla="*/ 56 w 58"/>
                <a:gd name="T39" fmla="*/ 14 h 22"/>
                <a:gd name="T40" fmla="*/ 54 w 58"/>
                <a:gd name="T41" fmla="*/ 18 h 22"/>
                <a:gd name="T42" fmla="*/ 50 w 58"/>
                <a:gd name="T43" fmla="*/ 20 h 22"/>
                <a:gd name="T44" fmla="*/ 46 w 58"/>
                <a:gd name="T45" fmla="*/ 22 h 22"/>
                <a:gd name="T46" fmla="*/ 46 w 58"/>
                <a:gd name="T4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22">
                  <a:moveTo>
                    <a:pt x="46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6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6" y="14"/>
                  </a:lnTo>
                  <a:lnTo>
                    <a:pt x="54" y="18"/>
                  </a:lnTo>
                  <a:lnTo>
                    <a:pt x="50" y="20"/>
                  </a:lnTo>
                  <a:lnTo>
                    <a:pt x="46" y="22"/>
                  </a:lnTo>
                  <a:lnTo>
                    <a:pt x="4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1" name="Freeform 322"/>
            <p:cNvSpPr/>
            <p:nvPr/>
          </p:nvSpPr>
          <p:spPr bwMode="auto">
            <a:xfrm>
              <a:off x="3417888" y="6291263"/>
              <a:ext cx="85725" cy="63500"/>
            </a:xfrm>
            <a:custGeom>
              <a:avLst/>
              <a:gdLst>
                <a:gd name="T0" fmla="*/ 12 w 54"/>
                <a:gd name="T1" fmla="*/ 40 h 40"/>
                <a:gd name="T2" fmla="*/ 12 w 54"/>
                <a:gd name="T3" fmla="*/ 40 h 40"/>
                <a:gd name="T4" fmla="*/ 6 w 54"/>
                <a:gd name="T5" fmla="*/ 38 h 40"/>
                <a:gd name="T6" fmla="*/ 2 w 54"/>
                <a:gd name="T7" fmla="*/ 34 h 40"/>
                <a:gd name="T8" fmla="*/ 2 w 54"/>
                <a:gd name="T9" fmla="*/ 34 h 40"/>
                <a:gd name="T10" fmla="*/ 0 w 54"/>
                <a:gd name="T11" fmla="*/ 30 h 40"/>
                <a:gd name="T12" fmla="*/ 0 w 54"/>
                <a:gd name="T13" fmla="*/ 26 h 40"/>
                <a:gd name="T14" fmla="*/ 2 w 54"/>
                <a:gd name="T15" fmla="*/ 22 h 40"/>
                <a:gd name="T16" fmla="*/ 6 w 54"/>
                <a:gd name="T17" fmla="*/ 18 h 40"/>
                <a:gd name="T18" fmla="*/ 38 w 54"/>
                <a:gd name="T19" fmla="*/ 0 h 40"/>
                <a:gd name="T20" fmla="*/ 38 w 54"/>
                <a:gd name="T21" fmla="*/ 0 h 40"/>
                <a:gd name="T22" fmla="*/ 42 w 54"/>
                <a:gd name="T23" fmla="*/ 0 h 40"/>
                <a:gd name="T24" fmla="*/ 46 w 54"/>
                <a:gd name="T25" fmla="*/ 0 h 40"/>
                <a:gd name="T26" fmla="*/ 50 w 54"/>
                <a:gd name="T27" fmla="*/ 2 h 40"/>
                <a:gd name="T28" fmla="*/ 52 w 54"/>
                <a:gd name="T29" fmla="*/ 4 h 40"/>
                <a:gd name="T30" fmla="*/ 52 w 54"/>
                <a:gd name="T31" fmla="*/ 4 h 40"/>
                <a:gd name="T32" fmla="*/ 54 w 54"/>
                <a:gd name="T33" fmla="*/ 8 h 40"/>
                <a:gd name="T34" fmla="*/ 54 w 54"/>
                <a:gd name="T35" fmla="*/ 12 h 40"/>
                <a:gd name="T36" fmla="*/ 52 w 54"/>
                <a:gd name="T37" fmla="*/ 16 h 40"/>
                <a:gd name="T38" fmla="*/ 48 w 54"/>
                <a:gd name="T39" fmla="*/ 20 h 40"/>
                <a:gd name="T40" fmla="*/ 18 w 54"/>
                <a:gd name="T41" fmla="*/ 38 h 40"/>
                <a:gd name="T42" fmla="*/ 18 w 54"/>
                <a:gd name="T43" fmla="*/ 38 h 40"/>
                <a:gd name="T44" fmla="*/ 12 w 54"/>
                <a:gd name="T45" fmla="*/ 40 h 40"/>
                <a:gd name="T46" fmla="*/ 12 w 54"/>
                <a:gd name="T4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40">
                  <a:moveTo>
                    <a:pt x="12" y="40"/>
                  </a:moveTo>
                  <a:lnTo>
                    <a:pt x="12" y="40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4" y="8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48" y="2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2" name="Freeform 323"/>
            <p:cNvSpPr/>
            <p:nvPr/>
          </p:nvSpPr>
          <p:spPr bwMode="auto">
            <a:xfrm>
              <a:off x="3335338" y="6180138"/>
              <a:ext cx="63500" cy="85725"/>
            </a:xfrm>
            <a:custGeom>
              <a:avLst/>
              <a:gdLst>
                <a:gd name="T0" fmla="*/ 12 w 40"/>
                <a:gd name="T1" fmla="*/ 54 h 54"/>
                <a:gd name="T2" fmla="*/ 12 w 40"/>
                <a:gd name="T3" fmla="*/ 54 h 54"/>
                <a:gd name="T4" fmla="*/ 6 w 40"/>
                <a:gd name="T5" fmla="*/ 52 h 54"/>
                <a:gd name="T6" fmla="*/ 6 w 40"/>
                <a:gd name="T7" fmla="*/ 52 h 54"/>
                <a:gd name="T8" fmla="*/ 4 w 40"/>
                <a:gd name="T9" fmla="*/ 48 h 54"/>
                <a:gd name="T10" fmla="*/ 2 w 40"/>
                <a:gd name="T11" fmla="*/ 46 h 54"/>
                <a:gd name="T12" fmla="*/ 0 w 40"/>
                <a:gd name="T13" fmla="*/ 40 h 54"/>
                <a:gd name="T14" fmla="*/ 2 w 40"/>
                <a:gd name="T15" fmla="*/ 36 h 54"/>
                <a:gd name="T16" fmla="*/ 20 w 40"/>
                <a:gd name="T17" fmla="*/ 6 h 54"/>
                <a:gd name="T18" fmla="*/ 20 w 40"/>
                <a:gd name="T19" fmla="*/ 6 h 54"/>
                <a:gd name="T20" fmla="*/ 24 w 40"/>
                <a:gd name="T21" fmla="*/ 2 h 54"/>
                <a:gd name="T22" fmla="*/ 26 w 40"/>
                <a:gd name="T23" fmla="*/ 0 h 54"/>
                <a:gd name="T24" fmla="*/ 32 w 40"/>
                <a:gd name="T25" fmla="*/ 0 h 54"/>
                <a:gd name="T26" fmla="*/ 36 w 40"/>
                <a:gd name="T27" fmla="*/ 2 h 54"/>
                <a:gd name="T28" fmla="*/ 36 w 40"/>
                <a:gd name="T29" fmla="*/ 2 h 54"/>
                <a:gd name="T30" fmla="*/ 38 w 40"/>
                <a:gd name="T31" fmla="*/ 4 h 54"/>
                <a:gd name="T32" fmla="*/ 40 w 40"/>
                <a:gd name="T33" fmla="*/ 8 h 54"/>
                <a:gd name="T34" fmla="*/ 40 w 40"/>
                <a:gd name="T35" fmla="*/ 12 h 54"/>
                <a:gd name="T36" fmla="*/ 40 w 40"/>
                <a:gd name="T37" fmla="*/ 16 h 54"/>
                <a:gd name="T38" fmla="*/ 22 w 40"/>
                <a:gd name="T39" fmla="*/ 48 h 54"/>
                <a:gd name="T40" fmla="*/ 22 w 40"/>
                <a:gd name="T41" fmla="*/ 48 h 54"/>
                <a:gd name="T42" fmla="*/ 18 w 40"/>
                <a:gd name="T43" fmla="*/ 52 h 54"/>
                <a:gd name="T44" fmla="*/ 12 w 40"/>
                <a:gd name="T45" fmla="*/ 54 h 54"/>
                <a:gd name="T46" fmla="*/ 12 w 40"/>
                <a:gd name="T4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54">
                  <a:moveTo>
                    <a:pt x="12" y="54"/>
                  </a:moveTo>
                  <a:lnTo>
                    <a:pt x="12" y="54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18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" name="Freeform 324"/>
            <p:cNvSpPr>
              <a:spLocks noEditPoints="1"/>
            </p:cNvSpPr>
            <p:nvPr/>
          </p:nvSpPr>
          <p:spPr bwMode="auto">
            <a:xfrm>
              <a:off x="3065463" y="6281738"/>
              <a:ext cx="327025" cy="396875"/>
            </a:xfrm>
            <a:custGeom>
              <a:avLst/>
              <a:gdLst>
                <a:gd name="T0" fmla="*/ 198 w 206"/>
                <a:gd name="T1" fmla="*/ 64 h 250"/>
                <a:gd name="T2" fmla="*/ 144 w 206"/>
                <a:gd name="T3" fmla="*/ 8 h 250"/>
                <a:gd name="T4" fmla="*/ 82 w 206"/>
                <a:gd name="T5" fmla="*/ 2 h 250"/>
                <a:gd name="T6" fmla="*/ 18 w 206"/>
                <a:gd name="T7" fmla="*/ 46 h 250"/>
                <a:gd name="T8" fmla="*/ 0 w 206"/>
                <a:gd name="T9" fmla="*/ 104 h 250"/>
                <a:gd name="T10" fmla="*/ 6 w 206"/>
                <a:gd name="T11" fmla="*/ 142 h 250"/>
                <a:gd name="T12" fmla="*/ 42 w 206"/>
                <a:gd name="T13" fmla="*/ 206 h 250"/>
                <a:gd name="T14" fmla="*/ 48 w 206"/>
                <a:gd name="T15" fmla="*/ 234 h 250"/>
                <a:gd name="T16" fmla="*/ 96 w 206"/>
                <a:gd name="T17" fmla="*/ 250 h 250"/>
                <a:gd name="T18" fmla="*/ 158 w 206"/>
                <a:gd name="T19" fmla="*/ 250 h 250"/>
                <a:gd name="T20" fmla="*/ 164 w 206"/>
                <a:gd name="T21" fmla="*/ 206 h 250"/>
                <a:gd name="T22" fmla="*/ 196 w 206"/>
                <a:gd name="T23" fmla="*/ 154 h 250"/>
                <a:gd name="T24" fmla="*/ 206 w 206"/>
                <a:gd name="T25" fmla="*/ 114 h 250"/>
                <a:gd name="T26" fmla="*/ 90 w 206"/>
                <a:gd name="T27" fmla="*/ 184 h 250"/>
                <a:gd name="T28" fmla="*/ 70 w 206"/>
                <a:gd name="T29" fmla="*/ 142 h 250"/>
                <a:gd name="T30" fmla="*/ 84 w 206"/>
                <a:gd name="T31" fmla="*/ 136 h 250"/>
                <a:gd name="T32" fmla="*/ 100 w 206"/>
                <a:gd name="T33" fmla="*/ 142 h 250"/>
                <a:gd name="T34" fmla="*/ 114 w 206"/>
                <a:gd name="T35" fmla="*/ 136 h 250"/>
                <a:gd name="T36" fmla="*/ 124 w 206"/>
                <a:gd name="T37" fmla="*/ 144 h 250"/>
                <a:gd name="T38" fmla="*/ 110 w 206"/>
                <a:gd name="T39" fmla="*/ 180 h 250"/>
                <a:gd name="T40" fmla="*/ 90 w 206"/>
                <a:gd name="T41" fmla="*/ 234 h 250"/>
                <a:gd name="T42" fmla="*/ 86 w 206"/>
                <a:gd name="T43" fmla="*/ 112 h 250"/>
                <a:gd name="T44" fmla="*/ 88 w 206"/>
                <a:gd name="T45" fmla="*/ 114 h 250"/>
                <a:gd name="T46" fmla="*/ 84 w 206"/>
                <a:gd name="T47" fmla="*/ 124 h 250"/>
                <a:gd name="T48" fmla="*/ 114 w 206"/>
                <a:gd name="T49" fmla="*/ 110 h 250"/>
                <a:gd name="T50" fmla="*/ 116 w 206"/>
                <a:gd name="T51" fmla="*/ 108 h 250"/>
                <a:gd name="T52" fmla="*/ 118 w 206"/>
                <a:gd name="T53" fmla="*/ 114 h 250"/>
                <a:gd name="T54" fmla="*/ 114 w 206"/>
                <a:gd name="T55" fmla="*/ 110 h 250"/>
                <a:gd name="T56" fmla="*/ 188 w 206"/>
                <a:gd name="T57" fmla="*/ 120 h 250"/>
                <a:gd name="T58" fmla="*/ 168 w 206"/>
                <a:gd name="T59" fmla="*/ 170 h 250"/>
                <a:gd name="T60" fmla="*/ 142 w 206"/>
                <a:gd name="T61" fmla="*/ 214 h 250"/>
                <a:gd name="T62" fmla="*/ 122 w 206"/>
                <a:gd name="T63" fmla="*/ 186 h 250"/>
                <a:gd name="T64" fmla="*/ 142 w 206"/>
                <a:gd name="T65" fmla="*/ 130 h 250"/>
                <a:gd name="T66" fmla="*/ 134 w 206"/>
                <a:gd name="T67" fmla="*/ 134 h 250"/>
                <a:gd name="T68" fmla="*/ 122 w 206"/>
                <a:gd name="T69" fmla="*/ 136 h 250"/>
                <a:gd name="T70" fmla="*/ 116 w 206"/>
                <a:gd name="T71" fmla="*/ 130 h 250"/>
                <a:gd name="T72" fmla="*/ 124 w 206"/>
                <a:gd name="T73" fmla="*/ 112 h 250"/>
                <a:gd name="T74" fmla="*/ 116 w 206"/>
                <a:gd name="T75" fmla="*/ 102 h 250"/>
                <a:gd name="T76" fmla="*/ 108 w 206"/>
                <a:gd name="T77" fmla="*/ 108 h 250"/>
                <a:gd name="T78" fmla="*/ 102 w 206"/>
                <a:gd name="T79" fmla="*/ 134 h 250"/>
                <a:gd name="T80" fmla="*/ 92 w 206"/>
                <a:gd name="T81" fmla="*/ 134 h 250"/>
                <a:gd name="T82" fmla="*/ 94 w 206"/>
                <a:gd name="T83" fmla="*/ 114 h 250"/>
                <a:gd name="T84" fmla="*/ 88 w 206"/>
                <a:gd name="T85" fmla="*/ 106 h 250"/>
                <a:gd name="T86" fmla="*/ 78 w 206"/>
                <a:gd name="T87" fmla="*/ 112 h 250"/>
                <a:gd name="T88" fmla="*/ 80 w 206"/>
                <a:gd name="T89" fmla="*/ 130 h 250"/>
                <a:gd name="T90" fmla="*/ 68 w 206"/>
                <a:gd name="T91" fmla="*/ 136 h 250"/>
                <a:gd name="T92" fmla="*/ 60 w 206"/>
                <a:gd name="T93" fmla="*/ 130 h 250"/>
                <a:gd name="T94" fmla="*/ 58 w 206"/>
                <a:gd name="T95" fmla="*/ 130 h 250"/>
                <a:gd name="T96" fmla="*/ 58 w 206"/>
                <a:gd name="T97" fmla="*/ 132 h 250"/>
                <a:gd name="T98" fmla="*/ 54 w 206"/>
                <a:gd name="T99" fmla="*/ 136 h 250"/>
                <a:gd name="T100" fmla="*/ 66 w 206"/>
                <a:gd name="T101" fmla="*/ 234 h 250"/>
                <a:gd name="T102" fmla="*/ 60 w 206"/>
                <a:gd name="T103" fmla="*/ 204 h 250"/>
                <a:gd name="T104" fmla="*/ 28 w 206"/>
                <a:gd name="T105" fmla="*/ 148 h 250"/>
                <a:gd name="T106" fmla="*/ 18 w 206"/>
                <a:gd name="T107" fmla="*/ 108 h 250"/>
                <a:gd name="T108" fmla="*/ 20 w 206"/>
                <a:gd name="T109" fmla="*/ 86 h 250"/>
                <a:gd name="T110" fmla="*/ 56 w 206"/>
                <a:gd name="T111" fmla="*/ 34 h 250"/>
                <a:gd name="T112" fmla="*/ 104 w 206"/>
                <a:gd name="T113" fmla="*/ 18 h 250"/>
                <a:gd name="T114" fmla="*/ 164 w 206"/>
                <a:gd name="T115" fmla="*/ 44 h 250"/>
                <a:gd name="T116" fmla="*/ 188 w 206"/>
                <a:gd name="T117" fmla="*/ 10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" h="250">
                  <a:moveTo>
                    <a:pt x="206" y="104"/>
                  </a:moveTo>
                  <a:lnTo>
                    <a:pt x="206" y="104"/>
                  </a:lnTo>
                  <a:lnTo>
                    <a:pt x="204" y="84"/>
                  </a:lnTo>
                  <a:lnTo>
                    <a:pt x="198" y="64"/>
                  </a:lnTo>
                  <a:lnTo>
                    <a:pt x="188" y="46"/>
                  </a:lnTo>
                  <a:lnTo>
                    <a:pt x="176" y="32"/>
                  </a:lnTo>
                  <a:lnTo>
                    <a:pt x="160" y="18"/>
                  </a:lnTo>
                  <a:lnTo>
                    <a:pt x="144" y="8"/>
                  </a:lnTo>
                  <a:lnTo>
                    <a:pt x="124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8" y="46"/>
                  </a:lnTo>
                  <a:lnTo>
                    <a:pt x="8" y="64"/>
                  </a:lnTo>
                  <a:lnTo>
                    <a:pt x="2" y="8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22"/>
                  </a:lnTo>
                  <a:lnTo>
                    <a:pt x="6" y="142"/>
                  </a:lnTo>
                  <a:lnTo>
                    <a:pt x="10" y="154"/>
                  </a:lnTo>
                  <a:lnTo>
                    <a:pt x="18" y="170"/>
                  </a:lnTo>
                  <a:lnTo>
                    <a:pt x="28" y="188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12"/>
                  </a:lnTo>
                  <a:lnTo>
                    <a:pt x="46" y="218"/>
                  </a:lnTo>
                  <a:lnTo>
                    <a:pt x="48" y="234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96" y="250"/>
                  </a:lnTo>
                  <a:lnTo>
                    <a:pt x="96" y="250"/>
                  </a:lnTo>
                  <a:lnTo>
                    <a:pt x="110" y="250"/>
                  </a:lnTo>
                  <a:lnTo>
                    <a:pt x="110" y="250"/>
                  </a:lnTo>
                  <a:lnTo>
                    <a:pt x="158" y="250"/>
                  </a:lnTo>
                  <a:lnTo>
                    <a:pt x="158" y="250"/>
                  </a:lnTo>
                  <a:lnTo>
                    <a:pt x="158" y="234"/>
                  </a:lnTo>
                  <a:lnTo>
                    <a:pt x="160" y="218"/>
                  </a:lnTo>
                  <a:lnTo>
                    <a:pt x="162" y="212"/>
                  </a:lnTo>
                  <a:lnTo>
                    <a:pt x="164" y="206"/>
                  </a:lnTo>
                  <a:lnTo>
                    <a:pt x="164" y="206"/>
                  </a:lnTo>
                  <a:lnTo>
                    <a:pt x="178" y="188"/>
                  </a:lnTo>
                  <a:lnTo>
                    <a:pt x="188" y="170"/>
                  </a:lnTo>
                  <a:lnTo>
                    <a:pt x="196" y="154"/>
                  </a:lnTo>
                  <a:lnTo>
                    <a:pt x="200" y="142"/>
                  </a:lnTo>
                  <a:lnTo>
                    <a:pt x="204" y="122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06" y="104"/>
                  </a:lnTo>
                  <a:lnTo>
                    <a:pt x="206" y="104"/>
                  </a:lnTo>
                  <a:close/>
                  <a:moveTo>
                    <a:pt x="90" y="234"/>
                  </a:moveTo>
                  <a:lnTo>
                    <a:pt x="90" y="184"/>
                  </a:lnTo>
                  <a:lnTo>
                    <a:pt x="90" y="184"/>
                  </a:lnTo>
                  <a:lnTo>
                    <a:pt x="90" y="18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0"/>
                  </a:lnTo>
                  <a:lnTo>
                    <a:pt x="74" y="140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88" y="140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100" y="142"/>
                  </a:lnTo>
                  <a:lnTo>
                    <a:pt x="104" y="140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4" y="136"/>
                  </a:lnTo>
                  <a:lnTo>
                    <a:pt x="114" y="136"/>
                  </a:lnTo>
                  <a:lnTo>
                    <a:pt x="118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6" y="144"/>
                  </a:lnTo>
                  <a:lnTo>
                    <a:pt x="126" y="144"/>
                  </a:lnTo>
                  <a:lnTo>
                    <a:pt x="130" y="142"/>
                  </a:lnTo>
                  <a:lnTo>
                    <a:pt x="110" y="180"/>
                  </a:lnTo>
                  <a:lnTo>
                    <a:pt x="110" y="180"/>
                  </a:lnTo>
                  <a:lnTo>
                    <a:pt x="110" y="184"/>
                  </a:lnTo>
                  <a:lnTo>
                    <a:pt x="110" y="234"/>
                  </a:lnTo>
                  <a:lnTo>
                    <a:pt x="90" y="234"/>
                  </a:lnTo>
                  <a:close/>
                  <a:moveTo>
                    <a:pt x="84" y="112"/>
                  </a:moveTo>
                  <a:lnTo>
                    <a:pt x="84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88" y="120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16"/>
                  </a:lnTo>
                  <a:lnTo>
                    <a:pt x="84" y="112"/>
                  </a:lnTo>
                  <a:lnTo>
                    <a:pt x="84" y="112"/>
                  </a:lnTo>
                  <a:close/>
                  <a:moveTo>
                    <a:pt x="114" y="110"/>
                  </a:moveTo>
                  <a:lnTo>
                    <a:pt x="114" y="110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114" y="122"/>
                  </a:lnTo>
                  <a:lnTo>
                    <a:pt x="114" y="116"/>
                  </a:lnTo>
                  <a:lnTo>
                    <a:pt x="114" y="110"/>
                  </a:lnTo>
                  <a:lnTo>
                    <a:pt x="114" y="110"/>
                  </a:lnTo>
                  <a:close/>
                  <a:moveTo>
                    <a:pt x="188" y="108"/>
                  </a:moveTo>
                  <a:lnTo>
                    <a:pt x="186" y="120"/>
                  </a:lnTo>
                  <a:lnTo>
                    <a:pt x="188" y="120"/>
                  </a:lnTo>
                  <a:lnTo>
                    <a:pt x="188" y="120"/>
                  </a:lnTo>
                  <a:lnTo>
                    <a:pt x="184" y="132"/>
                  </a:lnTo>
                  <a:lnTo>
                    <a:pt x="178" y="148"/>
                  </a:lnTo>
                  <a:lnTo>
                    <a:pt x="168" y="170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6" y="204"/>
                  </a:lnTo>
                  <a:lnTo>
                    <a:pt x="142" y="214"/>
                  </a:lnTo>
                  <a:lnTo>
                    <a:pt x="140" y="224"/>
                  </a:lnTo>
                  <a:lnTo>
                    <a:pt x="140" y="234"/>
                  </a:lnTo>
                  <a:lnTo>
                    <a:pt x="122" y="234"/>
                  </a:lnTo>
                  <a:lnTo>
                    <a:pt x="122" y="186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6" y="134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38" y="130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0" y="136"/>
                  </a:lnTo>
                  <a:lnTo>
                    <a:pt x="124" y="136"/>
                  </a:lnTo>
                  <a:lnTo>
                    <a:pt x="124" y="136"/>
                  </a:lnTo>
                  <a:lnTo>
                    <a:pt x="122" y="136"/>
                  </a:lnTo>
                  <a:lnTo>
                    <a:pt x="118" y="134"/>
                  </a:lnTo>
                  <a:lnTo>
                    <a:pt x="118" y="134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2" y="118"/>
                  </a:lnTo>
                  <a:lnTo>
                    <a:pt x="124" y="112"/>
                  </a:lnTo>
                  <a:lnTo>
                    <a:pt x="122" y="106"/>
                  </a:lnTo>
                  <a:lnTo>
                    <a:pt x="122" y="106"/>
                  </a:lnTo>
                  <a:lnTo>
                    <a:pt x="120" y="104"/>
                  </a:lnTo>
                  <a:lnTo>
                    <a:pt x="116" y="102"/>
                  </a:lnTo>
                  <a:lnTo>
                    <a:pt x="116" y="102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8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02" y="134"/>
                  </a:lnTo>
                  <a:lnTo>
                    <a:pt x="100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4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94" y="122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92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84" y="106"/>
                  </a:lnTo>
                  <a:lnTo>
                    <a:pt x="80" y="108"/>
                  </a:lnTo>
                  <a:lnTo>
                    <a:pt x="80" y="108"/>
                  </a:lnTo>
                  <a:lnTo>
                    <a:pt x="78" y="112"/>
                  </a:lnTo>
                  <a:lnTo>
                    <a:pt x="78" y="11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68" y="136"/>
                  </a:lnTo>
                  <a:lnTo>
                    <a:pt x="66" y="134"/>
                  </a:lnTo>
                  <a:lnTo>
                    <a:pt x="66" y="134"/>
                  </a:lnTo>
                  <a:lnTo>
                    <a:pt x="64" y="130"/>
                  </a:lnTo>
                  <a:lnTo>
                    <a:pt x="60" y="130"/>
                  </a:lnTo>
                  <a:lnTo>
                    <a:pt x="60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36"/>
                  </a:lnTo>
                  <a:lnTo>
                    <a:pt x="56" y="140"/>
                  </a:lnTo>
                  <a:lnTo>
                    <a:pt x="78" y="186"/>
                  </a:lnTo>
                  <a:lnTo>
                    <a:pt x="78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24"/>
                  </a:lnTo>
                  <a:lnTo>
                    <a:pt x="64" y="214"/>
                  </a:lnTo>
                  <a:lnTo>
                    <a:pt x="60" y="20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38" y="170"/>
                  </a:lnTo>
                  <a:lnTo>
                    <a:pt x="28" y="148"/>
                  </a:lnTo>
                  <a:lnTo>
                    <a:pt x="22" y="132"/>
                  </a:lnTo>
                  <a:lnTo>
                    <a:pt x="18" y="120"/>
                  </a:lnTo>
                  <a:lnTo>
                    <a:pt x="20" y="120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20" y="86"/>
                  </a:lnTo>
                  <a:lnTo>
                    <a:pt x="24" y="70"/>
                  </a:lnTo>
                  <a:lnTo>
                    <a:pt x="32" y="56"/>
                  </a:lnTo>
                  <a:lnTo>
                    <a:pt x="42" y="44"/>
                  </a:lnTo>
                  <a:lnTo>
                    <a:pt x="56" y="34"/>
                  </a:lnTo>
                  <a:lnTo>
                    <a:pt x="70" y="26"/>
                  </a:lnTo>
                  <a:lnTo>
                    <a:pt x="86" y="20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20" y="20"/>
                  </a:lnTo>
                  <a:lnTo>
                    <a:pt x="136" y="26"/>
                  </a:lnTo>
                  <a:lnTo>
                    <a:pt x="150" y="34"/>
                  </a:lnTo>
                  <a:lnTo>
                    <a:pt x="164" y="44"/>
                  </a:lnTo>
                  <a:lnTo>
                    <a:pt x="174" y="56"/>
                  </a:lnTo>
                  <a:lnTo>
                    <a:pt x="182" y="70"/>
                  </a:lnTo>
                  <a:lnTo>
                    <a:pt x="186" y="86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8" y="108"/>
                  </a:lnTo>
                  <a:lnTo>
                    <a:pt x="18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4" name="Freeform 325"/>
            <p:cNvSpPr/>
            <p:nvPr/>
          </p:nvSpPr>
          <p:spPr bwMode="auto">
            <a:xfrm>
              <a:off x="3141663" y="6694488"/>
              <a:ext cx="174625" cy="98425"/>
            </a:xfrm>
            <a:custGeom>
              <a:avLst/>
              <a:gdLst>
                <a:gd name="T0" fmla="*/ 0 w 110"/>
                <a:gd name="T1" fmla="*/ 8 h 62"/>
                <a:gd name="T2" fmla="*/ 6 w 110"/>
                <a:gd name="T3" fmla="*/ 8 h 62"/>
                <a:gd name="T4" fmla="*/ 6 w 110"/>
                <a:gd name="T5" fmla="*/ 16 h 62"/>
                <a:gd name="T6" fmla="*/ 0 w 110"/>
                <a:gd name="T7" fmla="*/ 16 h 62"/>
                <a:gd name="T8" fmla="*/ 0 w 110"/>
                <a:gd name="T9" fmla="*/ 24 h 62"/>
                <a:gd name="T10" fmla="*/ 6 w 110"/>
                <a:gd name="T11" fmla="*/ 24 h 62"/>
                <a:gd name="T12" fmla="*/ 6 w 110"/>
                <a:gd name="T13" fmla="*/ 32 h 62"/>
                <a:gd name="T14" fmla="*/ 0 w 110"/>
                <a:gd name="T15" fmla="*/ 32 h 62"/>
                <a:gd name="T16" fmla="*/ 0 w 110"/>
                <a:gd name="T17" fmla="*/ 32 h 62"/>
                <a:gd name="T18" fmla="*/ 2 w 110"/>
                <a:gd name="T19" fmla="*/ 40 h 62"/>
                <a:gd name="T20" fmla="*/ 8 w 110"/>
                <a:gd name="T21" fmla="*/ 46 h 62"/>
                <a:gd name="T22" fmla="*/ 16 w 110"/>
                <a:gd name="T23" fmla="*/ 50 h 62"/>
                <a:gd name="T24" fmla="*/ 24 w 110"/>
                <a:gd name="T25" fmla="*/ 52 h 62"/>
                <a:gd name="T26" fmla="*/ 24 w 110"/>
                <a:gd name="T27" fmla="*/ 52 h 62"/>
                <a:gd name="T28" fmla="*/ 26 w 110"/>
                <a:gd name="T29" fmla="*/ 56 h 62"/>
                <a:gd name="T30" fmla="*/ 30 w 110"/>
                <a:gd name="T31" fmla="*/ 58 h 62"/>
                <a:gd name="T32" fmla="*/ 34 w 110"/>
                <a:gd name="T33" fmla="*/ 60 h 62"/>
                <a:gd name="T34" fmla="*/ 38 w 110"/>
                <a:gd name="T35" fmla="*/ 62 h 62"/>
                <a:gd name="T36" fmla="*/ 72 w 110"/>
                <a:gd name="T37" fmla="*/ 62 h 62"/>
                <a:gd name="T38" fmla="*/ 72 w 110"/>
                <a:gd name="T39" fmla="*/ 62 h 62"/>
                <a:gd name="T40" fmla="*/ 76 w 110"/>
                <a:gd name="T41" fmla="*/ 60 h 62"/>
                <a:gd name="T42" fmla="*/ 80 w 110"/>
                <a:gd name="T43" fmla="*/ 58 h 62"/>
                <a:gd name="T44" fmla="*/ 84 w 110"/>
                <a:gd name="T45" fmla="*/ 56 h 62"/>
                <a:gd name="T46" fmla="*/ 86 w 110"/>
                <a:gd name="T47" fmla="*/ 52 h 62"/>
                <a:gd name="T48" fmla="*/ 86 w 110"/>
                <a:gd name="T49" fmla="*/ 52 h 62"/>
                <a:gd name="T50" fmla="*/ 94 w 110"/>
                <a:gd name="T51" fmla="*/ 50 h 62"/>
                <a:gd name="T52" fmla="*/ 102 w 110"/>
                <a:gd name="T53" fmla="*/ 46 h 62"/>
                <a:gd name="T54" fmla="*/ 108 w 110"/>
                <a:gd name="T55" fmla="*/ 40 h 62"/>
                <a:gd name="T56" fmla="*/ 110 w 110"/>
                <a:gd name="T57" fmla="*/ 32 h 62"/>
                <a:gd name="T58" fmla="*/ 106 w 110"/>
                <a:gd name="T59" fmla="*/ 32 h 62"/>
                <a:gd name="T60" fmla="*/ 106 w 110"/>
                <a:gd name="T61" fmla="*/ 24 h 62"/>
                <a:gd name="T62" fmla="*/ 110 w 110"/>
                <a:gd name="T63" fmla="*/ 24 h 62"/>
                <a:gd name="T64" fmla="*/ 110 w 110"/>
                <a:gd name="T65" fmla="*/ 16 h 62"/>
                <a:gd name="T66" fmla="*/ 106 w 110"/>
                <a:gd name="T67" fmla="*/ 16 h 62"/>
                <a:gd name="T68" fmla="*/ 106 w 110"/>
                <a:gd name="T69" fmla="*/ 8 h 62"/>
                <a:gd name="T70" fmla="*/ 110 w 110"/>
                <a:gd name="T71" fmla="*/ 8 h 62"/>
                <a:gd name="T72" fmla="*/ 110 w 110"/>
                <a:gd name="T73" fmla="*/ 0 h 62"/>
                <a:gd name="T74" fmla="*/ 0 w 110"/>
                <a:gd name="T75" fmla="*/ 0 h 62"/>
                <a:gd name="T76" fmla="*/ 0 w 110"/>
                <a:gd name="T77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0" h="62">
                  <a:moveTo>
                    <a:pt x="0" y="8"/>
                  </a:moveTo>
                  <a:lnTo>
                    <a:pt x="6" y="8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8" y="46"/>
                  </a:lnTo>
                  <a:lnTo>
                    <a:pt x="16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6" y="56"/>
                  </a:lnTo>
                  <a:lnTo>
                    <a:pt x="30" y="58"/>
                  </a:lnTo>
                  <a:lnTo>
                    <a:pt x="34" y="60"/>
                  </a:lnTo>
                  <a:lnTo>
                    <a:pt x="38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6" y="60"/>
                  </a:lnTo>
                  <a:lnTo>
                    <a:pt x="80" y="58"/>
                  </a:lnTo>
                  <a:lnTo>
                    <a:pt x="84" y="56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08" y="40"/>
                  </a:lnTo>
                  <a:lnTo>
                    <a:pt x="110" y="32"/>
                  </a:lnTo>
                  <a:lnTo>
                    <a:pt x="106" y="32"/>
                  </a:lnTo>
                  <a:lnTo>
                    <a:pt x="106" y="24"/>
                  </a:lnTo>
                  <a:lnTo>
                    <a:pt x="110" y="24"/>
                  </a:lnTo>
                  <a:lnTo>
                    <a:pt x="110" y="16"/>
                  </a:lnTo>
                  <a:lnTo>
                    <a:pt x="106" y="16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85" name="Freeform 217"/>
          <p:cNvSpPr>
            <a:spLocks noChangeAspect="1" noEditPoints="1"/>
          </p:cNvSpPr>
          <p:nvPr/>
        </p:nvSpPr>
        <p:spPr bwMode="auto">
          <a:xfrm>
            <a:off x="2978125" y="2126930"/>
            <a:ext cx="425197" cy="432000"/>
          </a:xfrm>
          <a:custGeom>
            <a:avLst/>
            <a:gdLst>
              <a:gd name="T0" fmla="*/ 49 w 125"/>
              <a:gd name="T1" fmla="*/ 16 h 127"/>
              <a:gd name="T2" fmla="*/ 36 w 125"/>
              <a:gd name="T3" fmla="*/ 18 h 127"/>
              <a:gd name="T4" fmla="*/ 25 w 125"/>
              <a:gd name="T5" fmla="*/ 26 h 127"/>
              <a:gd name="T6" fmla="*/ 18 w 125"/>
              <a:gd name="T7" fmla="*/ 37 h 127"/>
              <a:gd name="T8" fmla="*/ 15 w 125"/>
              <a:gd name="T9" fmla="*/ 50 h 127"/>
              <a:gd name="T10" fmla="*/ 18 w 125"/>
              <a:gd name="T11" fmla="*/ 64 h 127"/>
              <a:gd name="T12" fmla="*/ 25 w 125"/>
              <a:gd name="T13" fmla="*/ 75 h 127"/>
              <a:gd name="T14" fmla="*/ 36 w 125"/>
              <a:gd name="T15" fmla="*/ 81 h 127"/>
              <a:gd name="T16" fmla="*/ 49 w 125"/>
              <a:gd name="T17" fmla="*/ 85 h 127"/>
              <a:gd name="T18" fmla="*/ 63 w 125"/>
              <a:gd name="T19" fmla="*/ 81 h 127"/>
              <a:gd name="T20" fmla="*/ 73 w 125"/>
              <a:gd name="T21" fmla="*/ 75 h 127"/>
              <a:gd name="T22" fmla="*/ 81 w 125"/>
              <a:gd name="T23" fmla="*/ 64 h 127"/>
              <a:gd name="T24" fmla="*/ 84 w 125"/>
              <a:gd name="T25" fmla="*/ 50 h 127"/>
              <a:gd name="T26" fmla="*/ 81 w 125"/>
              <a:gd name="T27" fmla="*/ 37 h 127"/>
              <a:gd name="T28" fmla="*/ 73 w 125"/>
              <a:gd name="T29" fmla="*/ 26 h 127"/>
              <a:gd name="T30" fmla="*/ 63 w 125"/>
              <a:gd name="T31" fmla="*/ 18 h 127"/>
              <a:gd name="T32" fmla="*/ 49 w 125"/>
              <a:gd name="T33" fmla="*/ 16 h 127"/>
              <a:gd name="T34" fmla="*/ 49 w 125"/>
              <a:gd name="T35" fmla="*/ 0 h 127"/>
              <a:gd name="T36" fmla="*/ 68 w 125"/>
              <a:gd name="T37" fmla="*/ 4 h 127"/>
              <a:gd name="T38" fmla="*/ 85 w 125"/>
              <a:gd name="T39" fmla="*/ 16 h 127"/>
              <a:gd name="T40" fmla="*/ 95 w 125"/>
              <a:gd name="T41" fmla="*/ 31 h 127"/>
              <a:gd name="T42" fmla="*/ 99 w 125"/>
              <a:gd name="T43" fmla="*/ 50 h 127"/>
              <a:gd name="T44" fmla="*/ 97 w 125"/>
              <a:gd name="T45" fmla="*/ 64 h 127"/>
              <a:gd name="T46" fmla="*/ 91 w 125"/>
              <a:gd name="T47" fmla="*/ 77 h 127"/>
              <a:gd name="T48" fmla="*/ 91 w 125"/>
              <a:gd name="T49" fmla="*/ 78 h 127"/>
              <a:gd name="T50" fmla="*/ 122 w 125"/>
              <a:gd name="T51" fmla="*/ 109 h 127"/>
              <a:gd name="T52" fmla="*/ 124 w 125"/>
              <a:gd name="T53" fmla="*/ 113 h 127"/>
              <a:gd name="T54" fmla="*/ 125 w 125"/>
              <a:gd name="T55" fmla="*/ 116 h 127"/>
              <a:gd name="T56" fmla="*/ 124 w 125"/>
              <a:gd name="T57" fmla="*/ 120 h 127"/>
              <a:gd name="T58" fmla="*/ 122 w 125"/>
              <a:gd name="T59" fmla="*/ 123 h 127"/>
              <a:gd name="T60" fmla="*/ 119 w 125"/>
              <a:gd name="T61" fmla="*/ 126 h 127"/>
              <a:gd name="T62" fmla="*/ 115 w 125"/>
              <a:gd name="T63" fmla="*/ 127 h 127"/>
              <a:gd name="T64" fmla="*/ 111 w 125"/>
              <a:gd name="T65" fmla="*/ 126 h 127"/>
              <a:gd name="T66" fmla="*/ 107 w 125"/>
              <a:gd name="T67" fmla="*/ 123 h 127"/>
              <a:gd name="T68" fmla="*/ 77 w 125"/>
              <a:gd name="T69" fmla="*/ 93 h 127"/>
              <a:gd name="T70" fmla="*/ 76 w 125"/>
              <a:gd name="T71" fmla="*/ 92 h 127"/>
              <a:gd name="T72" fmla="*/ 64 w 125"/>
              <a:gd name="T73" fmla="*/ 98 h 127"/>
              <a:gd name="T74" fmla="*/ 49 w 125"/>
              <a:gd name="T75" fmla="*/ 101 h 127"/>
              <a:gd name="T76" fmla="*/ 30 w 125"/>
              <a:gd name="T77" fmla="*/ 97 h 127"/>
              <a:gd name="T78" fmla="*/ 14 w 125"/>
              <a:gd name="T79" fmla="*/ 85 h 127"/>
              <a:gd name="T80" fmla="*/ 4 w 125"/>
              <a:gd name="T81" fmla="*/ 69 h 127"/>
              <a:gd name="T82" fmla="*/ 0 w 125"/>
              <a:gd name="T83" fmla="*/ 50 h 127"/>
              <a:gd name="T84" fmla="*/ 4 w 125"/>
              <a:gd name="T85" fmla="*/ 31 h 127"/>
              <a:gd name="T86" fmla="*/ 14 w 125"/>
              <a:gd name="T87" fmla="*/ 16 h 127"/>
              <a:gd name="T88" fmla="*/ 30 w 125"/>
              <a:gd name="T89" fmla="*/ 4 h 127"/>
              <a:gd name="T90" fmla="*/ 49 w 125"/>
              <a:gd name="T9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5" h="127">
                <a:moveTo>
                  <a:pt x="49" y="16"/>
                </a:moveTo>
                <a:lnTo>
                  <a:pt x="36" y="18"/>
                </a:lnTo>
                <a:lnTo>
                  <a:pt x="25" y="26"/>
                </a:lnTo>
                <a:lnTo>
                  <a:pt x="18" y="37"/>
                </a:lnTo>
                <a:lnTo>
                  <a:pt x="15" y="50"/>
                </a:lnTo>
                <a:lnTo>
                  <a:pt x="18" y="64"/>
                </a:lnTo>
                <a:lnTo>
                  <a:pt x="25" y="75"/>
                </a:lnTo>
                <a:lnTo>
                  <a:pt x="36" y="81"/>
                </a:lnTo>
                <a:lnTo>
                  <a:pt x="49" y="85"/>
                </a:lnTo>
                <a:lnTo>
                  <a:pt x="63" y="81"/>
                </a:lnTo>
                <a:lnTo>
                  <a:pt x="73" y="75"/>
                </a:lnTo>
                <a:lnTo>
                  <a:pt x="81" y="64"/>
                </a:lnTo>
                <a:lnTo>
                  <a:pt x="84" y="50"/>
                </a:lnTo>
                <a:lnTo>
                  <a:pt x="81" y="37"/>
                </a:lnTo>
                <a:lnTo>
                  <a:pt x="73" y="26"/>
                </a:lnTo>
                <a:lnTo>
                  <a:pt x="63" y="18"/>
                </a:lnTo>
                <a:lnTo>
                  <a:pt x="49" y="16"/>
                </a:lnTo>
                <a:close/>
                <a:moveTo>
                  <a:pt x="49" y="0"/>
                </a:moveTo>
                <a:lnTo>
                  <a:pt x="68" y="4"/>
                </a:lnTo>
                <a:lnTo>
                  <a:pt x="85" y="16"/>
                </a:lnTo>
                <a:lnTo>
                  <a:pt x="95" y="31"/>
                </a:lnTo>
                <a:lnTo>
                  <a:pt x="99" y="50"/>
                </a:lnTo>
                <a:lnTo>
                  <a:pt x="97" y="64"/>
                </a:lnTo>
                <a:lnTo>
                  <a:pt x="91" y="77"/>
                </a:lnTo>
                <a:lnTo>
                  <a:pt x="91" y="78"/>
                </a:lnTo>
                <a:lnTo>
                  <a:pt x="122" y="109"/>
                </a:lnTo>
                <a:lnTo>
                  <a:pt x="124" y="113"/>
                </a:lnTo>
                <a:lnTo>
                  <a:pt x="125" y="116"/>
                </a:lnTo>
                <a:lnTo>
                  <a:pt x="124" y="120"/>
                </a:lnTo>
                <a:lnTo>
                  <a:pt x="122" y="123"/>
                </a:lnTo>
                <a:lnTo>
                  <a:pt x="119" y="126"/>
                </a:lnTo>
                <a:lnTo>
                  <a:pt x="115" y="127"/>
                </a:lnTo>
                <a:lnTo>
                  <a:pt x="111" y="126"/>
                </a:lnTo>
                <a:lnTo>
                  <a:pt x="107" y="123"/>
                </a:lnTo>
                <a:lnTo>
                  <a:pt x="77" y="93"/>
                </a:lnTo>
                <a:lnTo>
                  <a:pt x="76" y="92"/>
                </a:lnTo>
                <a:lnTo>
                  <a:pt x="64" y="98"/>
                </a:lnTo>
                <a:lnTo>
                  <a:pt x="49" y="101"/>
                </a:lnTo>
                <a:lnTo>
                  <a:pt x="30" y="97"/>
                </a:lnTo>
                <a:lnTo>
                  <a:pt x="14" y="85"/>
                </a:lnTo>
                <a:lnTo>
                  <a:pt x="4" y="69"/>
                </a:lnTo>
                <a:lnTo>
                  <a:pt x="0" y="50"/>
                </a:lnTo>
                <a:lnTo>
                  <a:pt x="4" y="31"/>
                </a:lnTo>
                <a:lnTo>
                  <a:pt x="14" y="16"/>
                </a:lnTo>
                <a:lnTo>
                  <a:pt x="30" y="4"/>
                </a:lnTo>
                <a:lnTo>
                  <a:pt x="4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86" name="Freeform 218"/>
          <p:cNvSpPr>
            <a:spLocks noChangeAspect="1" noEditPoints="1"/>
          </p:cNvSpPr>
          <p:nvPr/>
        </p:nvSpPr>
        <p:spPr bwMode="auto">
          <a:xfrm rot="19020152">
            <a:off x="4207058" y="4288905"/>
            <a:ext cx="410927" cy="432000"/>
          </a:xfrm>
          <a:custGeom>
            <a:avLst/>
            <a:gdLst>
              <a:gd name="T0" fmla="*/ 61 w 117"/>
              <a:gd name="T1" fmla="*/ 38 h 123"/>
              <a:gd name="T2" fmla="*/ 72 w 117"/>
              <a:gd name="T3" fmla="*/ 43 h 123"/>
              <a:gd name="T4" fmla="*/ 76 w 117"/>
              <a:gd name="T5" fmla="*/ 47 h 123"/>
              <a:gd name="T6" fmla="*/ 63 w 117"/>
              <a:gd name="T7" fmla="*/ 62 h 123"/>
              <a:gd name="T8" fmla="*/ 61 w 117"/>
              <a:gd name="T9" fmla="*/ 59 h 123"/>
              <a:gd name="T10" fmla="*/ 54 w 117"/>
              <a:gd name="T11" fmla="*/ 57 h 123"/>
              <a:gd name="T12" fmla="*/ 49 w 117"/>
              <a:gd name="T13" fmla="*/ 59 h 123"/>
              <a:gd name="T14" fmla="*/ 24 w 117"/>
              <a:gd name="T15" fmla="*/ 83 h 123"/>
              <a:gd name="T16" fmla="*/ 20 w 117"/>
              <a:gd name="T17" fmla="*/ 88 h 123"/>
              <a:gd name="T18" fmla="*/ 20 w 117"/>
              <a:gd name="T19" fmla="*/ 94 h 123"/>
              <a:gd name="T20" fmla="*/ 24 w 117"/>
              <a:gd name="T21" fmla="*/ 100 h 123"/>
              <a:gd name="T22" fmla="*/ 27 w 117"/>
              <a:gd name="T23" fmla="*/ 102 h 123"/>
              <a:gd name="T24" fmla="*/ 33 w 117"/>
              <a:gd name="T25" fmla="*/ 104 h 123"/>
              <a:gd name="T26" fmla="*/ 38 w 117"/>
              <a:gd name="T27" fmla="*/ 102 h 123"/>
              <a:gd name="T28" fmla="*/ 51 w 117"/>
              <a:gd name="T29" fmla="*/ 91 h 123"/>
              <a:gd name="T30" fmla="*/ 58 w 117"/>
              <a:gd name="T31" fmla="*/ 88 h 123"/>
              <a:gd name="T32" fmla="*/ 65 w 117"/>
              <a:gd name="T33" fmla="*/ 91 h 123"/>
              <a:gd name="T34" fmla="*/ 67 w 117"/>
              <a:gd name="T35" fmla="*/ 97 h 123"/>
              <a:gd name="T36" fmla="*/ 65 w 117"/>
              <a:gd name="T37" fmla="*/ 104 h 123"/>
              <a:gd name="T38" fmla="*/ 45 w 117"/>
              <a:gd name="T39" fmla="*/ 121 h 123"/>
              <a:gd name="T40" fmla="*/ 33 w 117"/>
              <a:gd name="T41" fmla="*/ 123 h 123"/>
              <a:gd name="T42" fmla="*/ 11 w 117"/>
              <a:gd name="T43" fmla="*/ 114 h 123"/>
              <a:gd name="T44" fmla="*/ 3 w 117"/>
              <a:gd name="T45" fmla="*/ 102 h 123"/>
              <a:gd name="T46" fmla="*/ 3 w 117"/>
              <a:gd name="T47" fmla="*/ 79 h 123"/>
              <a:gd name="T48" fmla="*/ 32 w 117"/>
              <a:gd name="T49" fmla="*/ 47 h 123"/>
              <a:gd name="T50" fmla="*/ 54 w 117"/>
              <a:gd name="T51" fmla="*/ 38 h 123"/>
              <a:gd name="T52" fmla="*/ 97 w 117"/>
              <a:gd name="T53" fmla="*/ 3 h 123"/>
              <a:gd name="T54" fmla="*/ 108 w 117"/>
              <a:gd name="T55" fmla="*/ 9 h 123"/>
              <a:gd name="T56" fmla="*/ 117 w 117"/>
              <a:gd name="T57" fmla="*/ 32 h 123"/>
              <a:gd name="T58" fmla="*/ 108 w 117"/>
              <a:gd name="T59" fmla="*/ 54 h 123"/>
              <a:gd name="T60" fmla="*/ 75 w 117"/>
              <a:gd name="T61" fmla="*/ 83 h 123"/>
              <a:gd name="T62" fmla="*/ 63 w 117"/>
              <a:gd name="T63" fmla="*/ 85 h 123"/>
              <a:gd name="T64" fmla="*/ 42 w 117"/>
              <a:gd name="T65" fmla="*/ 76 h 123"/>
              <a:gd name="T66" fmla="*/ 54 w 117"/>
              <a:gd name="T67" fmla="*/ 62 h 123"/>
              <a:gd name="T68" fmla="*/ 58 w 117"/>
              <a:gd name="T69" fmla="*/ 64 h 123"/>
              <a:gd name="T70" fmla="*/ 63 w 117"/>
              <a:gd name="T71" fmla="*/ 66 h 123"/>
              <a:gd name="T72" fmla="*/ 70 w 117"/>
              <a:gd name="T73" fmla="*/ 64 h 123"/>
              <a:gd name="T74" fmla="*/ 95 w 117"/>
              <a:gd name="T75" fmla="*/ 41 h 123"/>
              <a:gd name="T76" fmla="*/ 97 w 117"/>
              <a:gd name="T77" fmla="*/ 36 h 123"/>
              <a:gd name="T78" fmla="*/ 97 w 117"/>
              <a:gd name="T79" fmla="*/ 29 h 123"/>
              <a:gd name="T80" fmla="*/ 95 w 117"/>
              <a:gd name="T81" fmla="*/ 24 h 123"/>
              <a:gd name="T82" fmla="*/ 91 w 117"/>
              <a:gd name="T83" fmla="*/ 21 h 123"/>
              <a:gd name="T84" fmla="*/ 86 w 117"/>
              <a:gd name="T85" fmla="*/ 19 h 123"/>
              <a:gd name="T86" fmla="*/ 79 w 117"/>
              <a:gd name="T87" fmla="*/ 21 h 123"/>
              <a:gd name="T88" fmla="*/ 67 w 117"/>
              <a:gd name="T89" fmla="*/ 32 h 123"/>
              <a:gd name="T90" fmla="*/ 61 w 117"/>
              <a:gd name="T91" fmla="*/ 34 h 123"/>
              <a:gd name="T92" fmla="*/ 54 w 117"/>
              <a:gd name="T93" fmla="*/ 32 h 123"/>
              <a:gd name="T94" fmla="*/ 51 w 117"/>
              <a:gd name="T95" fmla="*/ 25 h 123"/>
              <a:gd name="T96" fmla="*/ 54 w 117"/>
              <a:gd name="T97" fmla="*/ 19 h 123"/>
              <a:gd name="T98" fmla="*/ 74 w 117"/>
              <a:gd name="T99" fmla="*/ 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7" h="123">
                <a:moveTo>
                  <a:pt x="54" y="38"/>
                </a:moveTo>
                <a:lnTo>
                  <a:pt x="61" y="38"/>
                </a:lnTo>
                <a:lnTo>
                  <a:pt x="66" y="41"/>
                </a:lnTo>
                <a:lnTo>
                  <a:pt x="72" y="43"/>
                </a:lnTo>
                <a:lnTo>
                  <a:pt x="75" y="45"/>
                </a:lnTo>
                <a:lnTo>
                  <a:pt x="76" y="47"/>
                </a:lnTo>
                <a:lnTo>
                  <a:pt x="78" y="47"/>
                </a:lnTo>
                <a:lnTo>
                  <a:pt x="63" y="62"/>
                </a:lnTo>
                <a:lnTo>
                  <a:pt x="62" y="60"/>
                </a:lnTo>
                <a:lnTo>
                  <a:pt x="61" y="59"/>
                </a:lnTo>
                <a:lnTo>
                  <a:pt x="57" y="58"/>
                </a:lnTo>
                <a:lnTo>
                  <a:pt x="54" y="57"/>
                </a:lnTo>
                <a:lnTo>
                  <a:pt x="51" y="58"/>
                </a:lnTo>
                <a:lnTo>
                  <a:pt x="49" y="59"/>
                </a:lnTo>
                <a:lnTo>
                  <a:pt x="46" y="60"/>
                </a:lnTo>
                <a:lnTo>
                  <a:pt x="24" y="83"/>
                </a:lnTo>
                <a:lnTo>
                  <a:pt x="21" y="85"/>
                </a:lnTo>
                <a:lnTo>
                  <a:pt x="20" y="88"/>
                </a:lnTo>
                <a:lnTo>
                  <a:pt x="20" y="91"/>
                </a:lnTo>
                <a:lnTo>
                  <a:pt x="20" y="94"/>
                </a:lnTo>
                <a:lnTo>
                  <a:pt x="21" y="97"/>
                </a:lnTo>
                <a:lnTo>
                  <a:pt x="24" y="100"/>
                </a:lnTo>
                <a:lnTo>
                  <a:pt x="24" y="100"/>
                </a:lnTo>
                <a:lnTo>
                  <a:pt x="27" y="102"/>
                </a:lnTo>
                <a:lnTo>
                  <a:pt x="31" y="104"/>
                </a:lnTo>
                <a:lnTo>
                  <a:pt x="33" y="104"/>
                </a:lnTo>
                <a:lnTo>
                  <a:pt x="36" y="104"/>
                </a:lnTo>
                <a:lnTo>
                  <a:pt x="38" y="102"/>
                </a:lnTo>
                <a:lnTo>
                  <a:pt x="41" y="100"/>
                </a:lnTo>
                <a:lnTo>
                  <a:pt x="51" y="91"/>
                </a:lnTo>
                <a:lnTo>
                  <a:pt x="54" y="89"/>
                </a:lnTo>
                <a:lnTo>
                  <a:pt x="58" y="88"/>
                </a:lnTo>
                <a:lnTo>
                  <a:pt x="61" y="89"/>
                </a:lnTo>
                <a:lnTo>
                  <a:pt x="65" y="91"/>
                </a:lnTo>
                <a:lnTo>
                  <a:pt x="66" y="94"/>
                </a:lnTo>
                <a:lnTo>
                  <a:pt x="67" y="97"/>
                </a:lnTo>
                <a:lnTo>
                  <a:pt x="66" y="101"/>
                </a:lnTo>
                <a:lnTo>
                  <a:pt x="65" y="104"/>
                </a:lnTo>
                <a:lnTo>
                  <a:pt x="55" y="114"/>
                </a:lnTo>
                <a:lnTo>
                  <a:pt x="45" y="121"/>
                </a:lnTo>
                <a:lnTo>
                  <a:pt x="33" y="123"/>
                </a:lnTo>
                <a:lnTo>
                  <a:pt x="33" y="123"/>
                </a:lnTo>
                <a:lnTo>
                  <a:pt x="21" y="121"/>
                </a:lnTo>
                <a:lnTo>
                  <a:pt x="11" y="114"/>
                </a:lnTo>
                <a:lnTo>
                  <a:pt x="10" y="113"/>
                </a:lnTo>
                <a:lnTo>
                  <a:pt x="3" y="102"/>
                </a:lnTo>
                <a:lnTo>
                  <a:pt x="0" y="91"/>
                </a:lnTo>
                <a:lnTo>
                  <a:pt x="3" y="79"/>
                </a:lnTo>
                <a:lnTo>
                  <a:pt x="10" y="70"/>
                </a:lnTo>
                <a:lnTo>
                  <a:pt x="32" y="47"/>
                </a:lnTo>
                <a:lnTo>
                  <a:pt x="42" y="40"/>
                </a:lnTo>
                <a:lnTo>
                  <a:pt x="54" y="38"/>
                </a:lnTo>
                <a:close/>
                <a:moveTo>
                  <a:pt x="86" y="0"/>
                </a:moveTo>
                <a:lnTo>
                  <a:pt x="97" y="3"/>
                </a:lnTo>
                <a:lnTo>
                  <a:pt x="107" y="9"/>
                </a:lnTo>
                <a:lnTo>
                  <a:pt x="108" y="9"/>
                </a:lnTo>
                <a:lnTo>
                  <a:pt x="114" y="20"/>
                </a:lnTo>
                <a:lnTo>
                  <a:pt x="117" y="32"/>
                </a:lnTo>
                <a:lnTo>
                  <a:pt x="114" y="43"/>
                </a:lnTo>
                <a:lnTo>
                  <a:pt x="108" y="54"/>
                </a:lnTo>
                <a:lnTo>
                  <a:pt x="86" y="76"/>
                </a:lnTo>
                <a:lnTo>
                  <a:pt x="75" y="83"/>
                </a:lnTo>
                <a:lnTo>
                  <a:pt x="63" y="85"/>
                </a:lnTo>
                <a:lnTo>
                  <a:pt x="63" y="85"/>
                </a:lnTo>
                <a:lnTo>
                  <a:pt x="51" y="83"/>
                </a:lnTo>
                <a:lnTo>
                  <a:pt x="42" y="76"/>
                </a:lnTo>
                <a:lnTo>
                  <a:pt x="41" y="75"/>
                </a:lnTo>
                <a:lnTo>
                  <a:pt x="54" y="62"/>
                </a:lnTo>
                <a:lnTo>
                  <a:pt x="55" y="63"/>
                </a:lnTo>
                <a:lnTo>
                  <a:pt x="58" y="64"/>
                </a:lnTo>
                <a:lnTo>
                  <a:pt x="61" y="66"/>
                </a:lnTo>
                <a:lnTo>
                  <a:pt x="63" y="66"/>
                </a:lnTo>
                <a:lnTo>
                  <a:pt x="67" y="66"/>
                </a:lnTo>
                <a:lnTo>
                  <a:pt x="70" y="64"/>
                </a:lnTo>
                <a:lnTo>
                  <a:pt x="72" y="63"/>
                </a:lnTo>
                <a:lnTo>
                  <a:pt x="95" y="41"/>
                </a:lnTo>
                <a:lnTo>
                  <a:pt x="96" y="38"/>
                </a:lnTo>
                <a:lnTo>
                  <a:pt x="97" y="36"/>
                </a:lnTo>
                <a:lnTo>
                  <a:pt x="97" y="32"/>
                </a:lnTo>
                <a:lnTo>
                  <a:pt x="97" y="29"/>
                </a:lnTo>
                <a:lnTo>
                  <a:pt x="96" y="26"/>
                </a:lnTo>
                <a:lnTo>
                  <a:pt x="95" y="24"/>
                </a:lnTo>
                <a:lnTo>
                  <a:pt x="93" y="22"/>
                </a:lnTo>
                <a:lnTo>
                  <a:pt x="91" y="21"/>
                </a:lnTo>
                <a:lnTo>
                  <a:pt x="88" y="20"/>
                </a:lnTo>
                <a:lnTo>
                  <a:pt x="86" y="19"/>
                </a:lnTo>
                <a:lnTo>
                  <a:pt x="82" y="20"/>
                </a:lnTo>
                <a:lnTo>
                  <a:pt x="79" y="21"/>
                </a:lnTo>
                <a:lnTo>
                  <a:pt x="76" y="22"/>
                </a:lnTo>
                <a:lnTo>
                  <a:pt x="67" y="32"/>
                </a:lnTo>
                <a:lnTo>
                  <a:pt x="65" y="34"/>
                </a:lnTo>
                <a:lnTo>
                  <a:pt x="61" y="34"/>
                </a:lnTo>
                <a:lnTo>
                  <a:pt x="57" y="34"/>
                </a:lnTo>
                <a:lnTo>
                  <a:pt x="54" y="32"/>
                </a:lnTo>
                <a:lnTo>
                  <a:pt x="51" y="29"/>
                </a:lnTo>
                <a:lnTo>
                  <a:pt x="51" y="25"/>
                </a:lnTo>
                <a:lnTo>
                  <a:pt x="51" y="21"/>
                </a:lnTo>
                <a:lnTo>
                  <a:pt x="54" y="19"/>
                </a:lnTo>
                <a:lnTo>
                  <a:pt x="63" y="9"/>
                </a:lnTo>
                <a:lnTo>
                  <a:pt x="74" y="3"/>
                </a:lnTo>
                <a:lnTo>
                  <a:pt x="8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88" name="Freeform 221"/>
          <p:cNvSpPr>
            <a:spLocks noChangeAspect="1"/>
          </p:cNvSpPr>
          <p:nvPr/>
        </p:nvSpPr>
        <p:spPr bwMode="auto">
          <a:xfrm>
            <a:off x="5267213" y="2137757"/>
            <a:ext cx="450152" cy="432000"/>
          </a:xfrm>
          <a:custGeom>
            <a:avLst/>
            <a:gdLst>
              <a:gd name="T0" fmla="*/ 61 w 124"/>
              <a:gd name="T1" fmla="*/ 0 h 119"/>
              <a:gd name="T2" fmla="*/ 82 w 124"/>
              <a:gd name="T3" fmla="*/ 38 h 119"/>
              <a:gd name="T4" fmla="*/ 124 w 124"/>
              <a:gd name="T5" fmla="*/ 45 h 119"/>
              <a:gd name="T6" fmla="*/ 95 w 124"/>
              <a:gd name="T7" fmla="*/ 77 h 119"/>
              <a:gd name="T8" fmla="*/ 101 w 124"/>
              <a:gd name="T9" fmla="*/ 119 h 119"/>
              <a:gd name="T10" fmla="*/ 61 w 124"/>
              <a:gd name="T11" fmla="*/ 100 h 119"/>
              <a:gd name="T12" fmla="*/ 23 w 124"/>
              <a:gd name="T13" fmla="*/ 119 h 119"/>
              <a:gd name="T14" fmla="*/ 29 w 124"/>
              <a:gd name="T15" fmla="*/ 77 h 119"/>
              <a:gd name="T16" fmla="*/ 0 w 124"/>
              <a:gd name="T17" fmla="*/ 45 h 119"/>
              <a:gd name="T18" fmla="*/ 42 w 124"/>
              <a:gd name="T19" fmla="*/ 38 h 119"/>
              <a:gd name="T20" fmla="*/ 61 w 124"/>
              <a:gd name="T21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" h="119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89" name="文本框 88"/>
          <p:cNvSpPr txBox="1"/>
          <p:nvPr/>
        </p:nvSpPr>
        <p:spPr>
          <a:xfrm>
            <a:off x="5492289" y="1758100"/>
            <a:ext cx="3047269" cy="360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永續管理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(ESG)</a:t>
            </a:r>
            <a:endParaRPr lang="en-US" altLang="zh-TW" sz="2000" b="1" dirty="0">
              <a:solidFill>
                <a:srgbClr val="0070C0"/>
              </a:solidFill>
            </a:endParaRPr>
          </a:p>
          <a:p>
            <a:pPr algn="r"/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倫理</a:t>
            </a: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環境永續</a:t>
            </a: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治理</a:t>
            </a: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永續領導</a:t>
            </a: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sz="3200" b="1" dirty="0" smtClean="0">
              <a:solidFill>
                <a:srgbClr val="0070C0"/>
              </a:solidFill>
            </a:endParaRPr>
          </a:p>
          <a:p>
            <a:pPr algn="r"/>
            <a:endParaRPr lang="en-US" altLang="zh-TW" sz="3200" b="1" dirty="0">
              <a:solidFill>
                <a:srgbClr val="0070C0"/>
              </a:solidFill>
            </a:endParaRPr>
          </a:p>
          <a:p>
            <a:pPr algn="r"/>
            <a:endParaRPr lang="en-US" altLang="zh-CN" sz="2400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algn="r"/>
            <a:r>
              <a:rPr lang="en-US" altLang="zh-CN" sz="825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en-US" altLang="zh-CN" sz="825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2612536" y="4984928"/>
            <a:ext cx="39521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傳統管理課程</a:t>
            </a:r>
            <a:endParaRPr lang="en-US" altLang="zh-CN" sz="3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生產、行銷、人資、研發、財務</a:t>
            </a:r>
            <a:endParaRPr lang="en-US" altLang="zh-CN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036826" y="1712359"/>
            <a:ext cx="19753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數位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商務</a:t>
            </a:r>
            <a:endParaRPr lang="en-US" altLang="zh-TW" sz="3200" i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人工智慧</a:t>
            </a:r>
            <a:endParaRPr lang="en-US" altLang="zh-CN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智慧零售</a:t>
            </a:r>
            <a:r>
              <a:rPr lang="en-US" altLang="zh-CN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endParaRPr lang="en-US" altLang="zh-CN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數位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行銷</a:t>
            </a: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商務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企劃</a:t>
            </a: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品牌管理</a:t>
            </a:r>
            <a:endParaRPr lang="en-US" altLang="zh-CN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3473119" y="2637471"/>
            <a:ext cx="378532" cy="41381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H="1">
            <a:off x="4919638" y="2637471"/>
            <a:ext cx="312440" cy="35282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4230701" y="4355393"/>
            <a:ext cx="0" cy="38608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3012129" y="332656"/>
            <a:ext cx="3517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課程特色</a:t>
            </a:r>
            <a:endParaRPr lang="zh-CN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4545308" y="6384183"/>
            <a:ext cx="530550" cy="365125"/>
          </a:xfrm>
        </p:spPr>
        <p:txBody>
          <a:bodyPr/>
          <a:lstStyle/>
          <a:p>
            <a:fld id="{FF5917A1-3B14-48C2-8A2E-F3CB7EC45231}" type="slidenum">
              <a:rPr lang="zh-CN" altLang="en-US" sz="1400" smtClean="0"/>
            </a:fld>
            <a:endParaRPr lang="zh-CN" altLang="en-US" sz="1400"/>
          </a:p>
        </p:txBody>
      </p:sp>
      <p:pic>
        <p:nvPicPr>
          <p:cNvPr id="61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6071" y="1162336"/>
            <a:ext cx="8265074" cy="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122DA-ADDD-415C-81AE-BD91E76D6FD8}" type="slidenum">
              <a:rPr lang="zh-TW" altLang="en-US" smtClean="0"/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403648" y="227687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"/>
              </a:rPr>
              <a:t>明新科大</a:t>
            </a:r>
            <a:endParaRPr lang="en-US" altLang="zh-TW" sz="4800" b="1" dirty="0" smtClean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1"/>
            </a:endParaRPr>
          </a:p>
          <a:p>
            <a:r>
              <a:rPr lang="zh-TW" altLang="en-US" sz="48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"/>
              </a:rPr>
              <a:t>企管系</a:t>
            </a:r>
            <a:r>
              <a:rPr lang="en-US" altLang="zh-TW" sz="48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"/>
              </a:rPr>
              <a:t>?</a:t>
            </a:r>
            <a:r>
              <a:rPr lang="zh-TW" altLang="en-US" sz="48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"/>
              </a:rPr>
              <a:t> </a:t>
            </a:r>
            <a:endParaRPr lang="zh-TW" altLang="en-US" sz="4800" b="1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406708"/>
            <a:ext cx="4168943" cy="430004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課程特色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6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5536" y="943423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10952"/>
            <a:ext cx="7831276" cy="4351338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692696"/>
            <a:ext cx="3591426" cy="384885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教學特色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9DDBE1F-622E-4C56-862E-7F0DDA8D0E6F}" type="slidenum">
              <a:rPr kumimoji="1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charset="-120"/>
                <a:cs typeface="+mn-cs"/>
              </a:rPr>
            </a:fld>
            <a:endParaRPr kumimoji="1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charset="-120"/>
              <a:cs typeface="+mn-cs"/>
            </a:endParaRPr>
          </a:p>
        </p:txBody>
      </p:sp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6945" y="1300908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資料庫圖表 3"/>
          <p:cNvGraphicFramePr/>
          <p:nvPr/>
        </p:nvGraphicFramePr>
        <p:xfrm>
          <a:off x="1547664" y="1590143"/>
          <a:ext cx="659775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-71512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競賽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908720"/>
            <a:ext cx="8424936" cy="53087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sz="26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林垣</a:t>
            </a:r>
            <a:r>
              <a:rPr lang="zh-TW" altLang="en-US" sz="2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勳</a:t>
            </a:r>
            <a:r>
              <a:rPr lang="zh-TW" altLang="en-US" sz="2600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sz="2600" dirty="0" smtClean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第九屆兩岸青年創客工作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坊  最佳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創意獎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二等獎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</a:t>
            </a:r>
            <a:r>
              <a:rPr lang="zh-TW" altLang="en-US" sz="26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苡晴</a:t>
            </a:r>
            <a:r>
              <a:rPr lang="zh-TW" altLang="en-US" sz="2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謝芳惠   </a:t>
            </a:r>
            <a:endParaRPr lang="en-US" altLang="zh-TW" sz="2600" b="1" dirty="0" smtClean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第十二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城鄉旅遊∙綠色饗宴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旅遊行程設計全國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   優選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6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房沁儀、陳一彤、黃芷筠、王育雅  </a:t>
            </a:r>
            <a:endParaRPr lang="en-US" altLang="zh-TW" sz="2600" b="1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火星糖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Mars Candy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行銷企劃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  優勝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r>
              <a:rPr lang="zh-TW" altLang="en-US" sz="26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希</a:t>
            </a:r>
            <a:r>
              <a:rPr lang="zh-TW" altLang="en-US" sz="2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勻   </a:t>
            </a:r>
            <a:endParaRPr lang="en-US" altLang="zh-TW" sz="2600" b="1" dirty="0" smtClean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日本真夏設計創意暨發明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  泰國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最佳創新發明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 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俄羅斯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莫斯科國際發明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  加拿大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第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屆國際創新發明競賽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銀牌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銀牌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潘雅平   </a:t>
            </a:r>
            <a:endParaRPr lang="en-US" altLang="zh-TW" sz="2600" b="1" dirty="0" smtClean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第八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屆海峽兩岸青少年創客大賽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智能鹽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    参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第九屆高雄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KIDE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國際發明暨設計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   社會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金牌 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198270"/>
            <a:ext cx="3131840" cy="2348880"/>
          </a:xfrm>
          <a:prstGeom prst="rect">
            <a:avLst/>
          </a:prstGeom>
        </p:spPr>
      </p:pic>
      <p:pic>
        <p:nvPicPr>
          <p:cNvPr id="6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520" y="908720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  <p:pic>
        <p:nvPicPr>
          <p:cNvPr id="1026" name="Picture 2" descr="C:\Users\User\Desktop\2024明新盃短影音行銷大賽\MUST WIN 海報.jpg">
            <a:hlinkClick r:id="rId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751"/>
            <a:ext cx="4464496" cy="63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S__283854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1877194" cy="18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476672"/>
            <a:ext cx="3591426" cy="384885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2601" y="1083127"/>
            <a:ext cx="8843210" cy="3730439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美國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蒙大拿科技大學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(Montana Technological University)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2023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月商學系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(Department of Business)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師生來本校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1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國際商務講座、企業參</a:t>
            </a:r>
            <a:r>
              <a:rPr lang="zh-TW" altLang="en-US" sz="21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訪</a:t>
            </a:r>
            <a:endParaRPr lang="en-US" altLang="zh-TW" sz="21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12776"/>
            <a:ext cx="1022331" cy="1226798"/>
          </a:xfrm>
          <a:prstGeom prst="rect">
            <a:avLst/>
          </a:prstGeom>
        </p:spPr>
      </p:pic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2601" y="980728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S__27508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320480" cy="34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476672"/>
            <a:ext cx="3591426" cy="384885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2601" y="1083127"/>
            <a:ext cx="8843210" cy="3730439"/>
          </a:xfrm>
        </p:spPr>
        <p:txBody>
          <a:bodyPr>
            <a:normAutofit/>
          </a:bodyPr>
          <a:lstStyle/>
          <a:p>
            <a:pPr lvl="1"/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新加坡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1"/>
              </a:rPr>
              <a:t>南洋理工學院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(Nanyang Polytechnic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2024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月企管系師生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將到訪該校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1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課程研習、企業參</a:t>
            </a:r>
            <a:r>
              <a:rPr lang="zh-TW" altLang="en-US" sz="21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訪、文化體驗</a:t>
            </a:r>
            <a:endParaRPr lang="en-US" altLang="zh-TW" sz="21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altLang="zh-TW" sz="21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en-US" altLang="zh-TW" sz="21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en-US" altLang="zh-TW" sz="21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4784"/>
            <a:ext cx="2590942" cy="763514"/>
          </a:xfrm>
          <a:prstGeom prst="rect">
            <a:avLst/>
          </a:prstGeom>
        </p:spPr>
      </p:pic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2601" y="980728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603552"/>
            <a:ext cx="3168353" cy="23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6" y="4980264"/>
            <a:ext cx="3182376" cy="143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EA45F24F-7CF2-4F40-A72B-9FBDAA5C18C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38482"/>
            <a:ext cx="2952328" cy="22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09" y="2603552"/>
            <a:ext cx="239972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476672"/>
            <a:ext cx="3591426" cy="384885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2601" y="1083127"/>
            <a:ext cx="8843210" cy="3730439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endParaRPr lang="en-US" altLang="zh-TW" sz="21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2024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日本第一滝本館飯店  實習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2601" y="980728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350975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1" y="2564904"/>
            <a:ext cx="4104456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25" y="4510616"/>
            <a:ext cx="2964343" cy="197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下載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60" y="2115310"/>
            <a:ext cx="2999508" cy="22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476672"/>
            <a:ext cx="3591426" cy="384885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2601" y="1284790"/>
            <a:ext cx="8303855" cy="2720274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2024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荷蘭鹿特丹學院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Rotterdam School of Management)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交換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/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2601" y="980728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3" y="1849945"/>
            <a:ext cx="256411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16" y="1868419"/>
            <a:ext cx="1709718" cy="17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02970" y="4175782"/>
            <a:ext cx="64411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1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2024 </a:t>
            </a:r>
            <a:r>
              <a:rPr lang="zh-TW" altLang="en-US" sz="21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韓國光云大學  </a:t>
            </a:r>
            <a:r>
              <a:rPr lang="en-US" altLang="zh-TW" sz="21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en-US" altLang="zh-TW" sz="2100" b="1" dirty="0" err="1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Kwangwoon</a:t>
            </a:r>
            <a:r>
              <a:rPr lang="en-US" altLang="zh-TW" sz="21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University)</a:t>
            </a:r>
            <a:r>
              <a:rPr lang="zh-TW" altLang="en-US" sz="21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交換</a:t>
            </a:r>
            <a:endParaRPr lang="zh-TW" altLang="en-US" sz="2100" b="1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028" name="Picture 4" descr="C:\Users\User\Desktop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9" y="4653136"/>
            <a:ext cx="3876675" cy="148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下載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34" y="4669044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下載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09" y="1849945"/>
            <a:ext cx="3501988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440444" y="1346295"/>
            <a:ext cx="3920131" cy="5229200"/>
            <a:chOff x="2744922" y="1744150"/>
            <a:chExt cx="3920131" cy="52292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922" y="1744150"/>
              <a:ext cx="3920131" cy="52292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5" name="文字方塊 24"/>
            <p:cNvSpPr txBox="1"/>
            <p:nvPr/>
          </p:nvSpPr>
          <p:spPr>
            <a:xfrm>
              <a:off x="4525352" y="1853894"/>
              <a:ext cx="2051332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智慧精準行銷系統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414904" y="1424947"/>
            <a:ext cx="4102950" cy="4955231"/>
            <a:chOff x="989557" y="1783149"/>
            <a:chExt cx="4171677" cy="4791145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96" y="1783149"/>
              <a:ext cx="3591738" cy="479114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9" name="文字方塊 28"/>
            <p:cNvSpPr txBox="1"/>
            <p:nvPr/>
          </p:nvSpPr>
          <p:spPr>
            <a:xfrm>
              <a:off x="989557" y="1944669"/>
              <a:ext cx="1969975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人臉辨識系統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70745" y="281100"/>
            <a:ext cx="9144000" cy="833490"/>
          </a:xfrm>
        </p:spPr>
        <p:txBody>
          <a:bodyPr>
            <a:normAutofit/>
          </a:bodyPr>
          <a:lstStyle/>
          <a:p>
            <a:pPr defTabSz="882650"/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體驗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學習  </a:t>
            </a:r>
            <a:r>
              <a:rPr kumimoji="1" lang="zh-TW" altLang="en-US" sz="36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智慧</a:t>
            </a:r>
            <a:r>
              <a:rPr kumimoji="1" lang="zh-TW" altLang="en-US" sz="36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零售實驗室</a:t>
            </a:r>
            <a:br>
              <a:rPr kumimoji="1" lang="en-US" altLang="zh-TW" sz="3600" b="1" dirty="0">
                <a:solidFill>
                  <a:srgbClr val="1A2FFA"/>
                </a:solidFill>
                <a:latin typeface="標楷體" panose="03000509000000000000" charset="-120"/>
                <a:ea typeface="標楷體" panose="03000509000000000000" charset="-120"/>
                <a:cs typeface="Microsoft YaHei" panose="020B0503020204020204" charset="-122"/>
              </a:rPr>
            </a:br>
            <a:r>
              <a:rPr lang="zh-TW" altLang="en-US" sz="1800" b="1" dirty="0">
                <a:latin typeface="標楷體" panose="03000509000000000000" charset="-120"/>
                <a:ea typeface="標楷體" panose="03000509000000000000" charset="-120"/>
              </a:rPr>
              <a:t>人臉辨識系統</a:t>
            </a:r>
            <a:r>
              <a:rPr lang="en-US" altLang="zh-TW" sz="1800" b="1" dirty="0">
                <a:latin typeface="標楷體" panose="03000509000000000000" charset="-120"/>
                <a:ea typeface="標楷體" panose="03000509000000000000" charset="-120"/>
              </a:rPr>
              <a:t>/</a:t>
            </a:r>
            <a:r>
              <a:rPr lang="zh-TW" altLang="zh-TW" sz="1800" b="1" dirty="0" smtClean="0">
                <a:latin typeface="標楷體" panose="03000509000000000000" charset="-120"/>
                <a:ea typeface="標楷體" panose="03000509000000000000" charset="-120"/>
              </a:rPr>
              <a:t>智慧</a:t>
            </a:r>
            <a:r>
              <a:rPr lang="zh-TW" altLang="zh-TW" sz="1800" b="1" dirty="0">
                <a:latin typeface="標楷體" panose="03000509000000000000" charset="-120"/>
                <a:ea typeface="標楷體" panose="03000509000000000000" charset="-120"/>
              </a:rPr>
              <a:t>精準行銷系統</a:t>
            </a:r>
            <a:r>
              <a:rPr lang="en-US" altLang="zh-TW" sz="1800" b="1" dirty="0" smtClean="0">
                <a:latin typeface="標楷體" panose="03000509000000000000" charset="-120"/>
                <a:ea typeface="標楷體" panose="03000509000000000000" charset="-120"/>
              </a:rPr>
              <a:t>/</a:t>
            </a:r>
            <a:r>
              <a:rPr lang="zh-TW" altLang="en-US" sz="1800" b="1" dirty="0" smtClean="0">
                <a:latin typeface="標楷體" panose="03000509000000000000" charset="-120"/>
                <a:ea typeface="標楷體" panose="03000509000000000000" charset="-120"/>
              </a:rPr>
              <a:t>互動</a:t>
            </a:r>
            <a:r>
              <a:rPr lang="zh-TW" altLang="en-US" sz="1800" b="1" dirty="0">
                <a:latin typeface="標楷體" panose="03000509000000000000" charset="-120"/>
                <a:ea typeface="標楷體" panose="03000509000000000000" charset="-120"/>
              </a:rPr>
              <a:t>貨架系統</a:t>
            </a:r>
            <a:r>
              <a:rPr lang="en-US" altLang="zh-TW" sz="1800" b="1" dirty="0">
                <a:latin typeface="標楷體" panose="03000509000000000000" charset="-120"/>
                <a:ea typeface="標楷體" panose="03000509000000000000" charset="-120"/>
              </a:rPr>
              <a:t>/ AI</a:t>
            </a:r>
            <a:r>
              <a:rPr lang="zh-TW" altLang="en-US" sz="1800" b="1" dirty="0">
                <a:latin typeface="標楷體" panose="03000509000000000000" charset="-120"/>
                <a:ea typeface="標楷體" panose="03000509000000000000" charset="-120"/>
              </a:rPr>
              <a:t>智能零售機</a:t>
            </a:r>
            <a:r>
              <a:rPr lang="en-US" altLang="zh-TW" sz="1800" b="1" dirty="0">
                <a:latin typeface="標楷體" panose="03000509000000000000" charset="-120"/>
                <a:ea typeface="標楷體" panose="03000509000000000000" charset="-120"/>
              </a:rPr>
              <a:t>/</a:t>
            </a:r>
            <a:r>
              <a:rPr lang="zh-TW" altLang="en-US" sz="1800" b="1" dirty="0">
                <a:latin typeface="標楷體" panose="03000509000000000000" charset="-120"/>
                <a:ea typeface="標楷體" panose="03000509000000000000" charset="-120"/>
              </a:rPr>
              <a:t>智慧自助結帳系統</a:t>
            </a:r>
            <a:endParaRPr kumimoji="1" lang="zh-TW" altLang="en-US" sz="1800" b="1" dirty="0">
              <a:solidFill>
                <a:srgbClr val="B30066"/>
              </a:solidFill>
              <a:latin typeface="標楷體" panose="03000509000000000000" charset="-120"/>
              <a:ea typeface="標楷體" panose="03000509000000000000" charset="-120"/>
              <a:cs typeface="Microsoft YaHei" panose="020B0503020204020204" charset="-122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440444" y="1424947"/>
            <a:ext cx="7948876" cy="4746083"/>
            <a:chOff x="-603775" y="1913587"/>
            <a:chExt cx="6671115" cy="424847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" t="16400" b="1701"/>
            <a:stretch>
              <a:fillRect/>
            </a:stretch>
          </p:blipFill>
          <p:spPr>
            <a:xfrm>
              <a:off x="-603775" y="1913587"/>
              <a:ext cx="6671115" cy="424847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文字方塊 10"/>
            <p:cNvSpPr txBox="1"/>
            <p:nvPr/>
          </p:nvSpPr>
          <p:spPr>
            <a:xfrm>
              <a:off x="4067944" y="2203506"/>
              <a:ext cx="1784363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互動貨架系統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170565" y="1449990"/>
            <a:ext cx="5556226" cy="5026869"/>
            <a:chOff x="-18720" y="1588018"/>
            <a:chExt cx="4380043" cy="482453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r="3334"/>
            <a:stretch>
              <a:fillRect/>
            </a:stretch>
          </p:blipFill>
          <p:spPr>
            <a:xfrm rot="5400000">
              <a:off x="-240966" y="1810264"/>
              <a:ext cx="4824536" cy="438004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5" name="文字方塊 14"/>
            <p:cNvSpPr txBox="1"/>
            <p:nvPr/>
          </p:nvSpPr>
          <p:spPr>
            <a:xfrm>
              <a:off x="2267358" y="1650690"/>
              <a:ext cx="1954591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anose="03000509000000000000" charset="-120"/>
                  <a:cs typeface="Times New Roman" panose="02020603050405020304" pitchFamily="18" charset="0"/>
                </a:rPr>
                <a:t>AI</a:t>
              </a:r>
              <a:r>
                <a:rPr lang="zh-TW" altLang="en-US" b="1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智能零售機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grpSp>
        <p:nvGrpSpPr>
          <p:cNvPr id="33" name="群組 32" hidden="1"/>
          <p:cNvGrpSpPr/>
          <p:nvPr/>
        </p:nvGrpSpPr>
        <p:grpSpPr>
          <a:xfrm>
            <a:off x="953112" y="1640540"/>
            <a:ext cx="6814045" cy="4748817"/>
            <a:chOff x="1138107" y="2105343"/>
            <a:chExt cx="7175548" cy="5382875"/>
          </a:xfrm>
        </p:grpSpPr>
        <p:grpSp>
          <p:nvGrpSpPr>
            <p:cNvPr id="24" name="群組 23"/>
            <p:cNvGrpSpPr/>
            <p:nvPr/>
          </p:nvGrpSpPr>
          <p:grpSpPr>
            <a:xfrm>
              <a:off x="1138107" y="2105343"/>
              <a:ext cx="7175548" cy="5382875"/>
              <a:chOff x="2862035" y="764279"/>
              <a:chExt cx="7175548" cy="5382875"/>
            </a:xfrm>
          </p:grpSpPr>
          <p:sp>
            <p:nvSpPr>
              <p:cNvPr id="20" name="文字方塊 19"/>
              <p:cNvSpPr txBox="1"/>
              <p:nvPr/>
            </p:nvSpPr>
            <p:spPr>
              <a:xfrm>
                <a:off x="6852718" y="1703213"/>
                <a:ext cx="1404980" cy="36933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>
                    <a:solidFill>
                      <a:schemeClr val="bg1"/>
                    </a:solidFill>
                    <a:latin typeface="標楷體" panose="03000509000000000000" charset="-120"/>
                    <a:ea typeface="標楷體" panose="03000509000000000000" charset="-120"/>
                  </a:rPr>
                  <a:t>無人商店</a:t>
                </a:r>
                <a:endParaRPr lang="zh-TW" altLang="en-US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endParaRPr>
              </a:p>
            </p:txBody>
          </p:sp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035" y="764279"/>
                <a:ext cx="7175548" cy="5382875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  <a:headEnd/>
                <a:tailEnd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32" name="文字方塊 31"/>
            <p:cNvSpPr txBox="1"/>
            <p:nvPr/>
          </p:nvSpPr>
          <p:spPr>
            <a:xfrm>
              <a:off x="5857883" y="2290009"/>
              <a:ext cx="2243096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智慧無人商店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55544" y="1515290"/>
            <a:ext cx="6314255" cy="4078483"/>
            <a:chOff x="1747000" y="1862986"/>
            <a:chExt cx="5101985" cy="428754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16400"/>
            <a:stretch>
              <a:fillRect/>
            </a:stretch>
          </p:blipFill>
          <p:spPr>
            <a:xfrm>
              <a:off x="1747000" y="1862986"/>
              <a:ext cx="5101985" cy="428754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6" name="文字方塊 25"/>
            <p:cNvSpPr txBox="1"/>
            <p:nvPr/>
          </p:nvSpPr>
          <p:spPr>
            <a:xfrm>
              <a:off x="4705847" y="2076366"/>
              <a:ext cx="2076374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智慧自助結帳系統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71101" y="1538602"/>
            <a:ext cx="7794992" cy="4952691"/>
            <a:chOff x="1428493" y="1899910"/>
            <a:chExt cx="5996592" cy="4498459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493" y="1899910"/>
              <a:ext cx="5996592" cy="449845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7" name="文字方塊 26"/>
            <p:cNvSpPr txBox="1"/>
            <p:nvPr/>
          </p:nvSpPr>
          <p:spPr>
            <a:xfrm>
              <a:off x="5303011" y="1973428"/>
              <a:ext cx="1954591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標楷體" panose="03000509000000000000" charset="-120"/>
                  <a:ea typeface="標楷體" panose="03000509000000000000" charset="-120"/>
                </a:rPr>
                <a:t>無人商店</a:t>
              </a:r>
              <a:endParaRPr lang="zh-TW" altLang="en-US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endParaRPr>
            </a:p>
          </p:txBody>
        </p:sp>
      </p:grpSp>
      <p:pic>
        <p:nvPicPr>
          <p:cNvPr id="30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121" y="1097400"/>
            <a:ext cx="8568952" cy="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612" y="1295474"/>
            <a:ext cx="4458396" cy="334852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12934" y="258132"/>
            <a:ext cx="4291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2650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門市服務教學教室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  <a:p>
            <a:pPr algn="ctr"/>
            <a:r>
              <a:rPr lang="zh-TW" altLang="en-US" sz="2000" b="1" dirty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門市服務技術士證照試場</a:t>
            </a:r>
            <a:endParaRPr lang="zh-TW" altLang="en-US" sz="2000" b="1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14932"/>
            <a:ext cx="3837744" cy="5425455"/>
          </a:xfrm>
          <a:prstGeom prst="rect">
            <a:avLst/>
          </a:prstGeom>
        </p:spPr>
      </p:pic>
      <p:pic>
        <p:nvPicPr>
          <p:cNvPr id="6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" y="4725144"/>
            <a:ext cx="2110823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52" y="4737987"/>
            <a:ext cx="2531114" cy="16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esktop\明新企管漸層條-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2"/>
          <a:stretch>
            <a:fillRect/>
          </a:stretch>
        </p:blipFill>
        <p:spPr bwMode="auto">
          <a:xfrm>
            <a:off x="262340" y="1124317"/>
            <a:ext cx="4304940" cy="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明新科大</a:t>
            </a:r>
            <a:endParaRPr lang="zh-TW" altLang="en-US" sz="4400" b="1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666378" y="1736848"/>
            <a:ext cx="7886700" cy="4351338"/>
          </a:xfrm>
        </p:spPr>
        <p:txBody>
          <a:bodyPr/>
          <a:lstStyle/>
          <a:p>
            <a:r>
              <a:rPr lang="zh-TW" altLang="en-US" sz="2400" dirty="0" smtClean="0">
                <a:ea typeface="華康中黑體" pitchFamily="49" charset="-120"/>
              </a:rPr>
              <a:t>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悠久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學生數多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交通便利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校地寬闊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企業最愛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81" y="5047070"/>
            <a:ext cx="4379415" cy="96347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16" y="1352012"/>
            <a:ext cx="4317462" cy="323809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4" y="4590108"/>
            <a:ext cx="1414940" cy="14149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54" y="4658148"/>
            <a:ext cx="1346900" cy="13469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286427" y="279832"/>
            <a:ext cx="4488070" cy="562074"/>
          </a:xfrm>
        </p:spPr>
        <p:txBody>
          <a:bodyPr>
            <a:normAutofit fontScale="90000"/>
          </a:bodyPr>
          <a:lstStyle/>
          <a:p>
            <a:pPr defTabSz="882650"/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數位學習電腦教室</a:t>
            </a:r>
            <a:endParaRPr kumimoji="1"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DBE1F-622E-4C56-862E-7F0DDA8D0E6F}" type="slidenum">
              <a:rPr lang="zh-TW" altLang="en-US" smtClean="0"/>
            </a:fld>
            <a:endParaRPr lang="zh-TW" altLang="en-US"/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5050"/>
            <a:ext cx="3835850" cy="22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5"/>
          <a:stretch>
            <a:fillRect/>
          </a:stretch>
        </p:blipFill>
        <p:spPr>
          <a:xfrm>
            <a:off x="4285393" y="3573016"/>
            <a:ext cx="4696783" cy="2808312"/>
          </a:xfrm>
          <a:prstGeom prst="rect">
            <a:avLst/>
          </a:prstGeom>
        </p:spPr>
      </p:pic>
      <p:sp>
        <p:nvSpPr>
          <p:cNvPr id="3" name="標題 1"/>
          <p:cNvSpPr txBox="1"/>
          <p:nvPr/>
        </p:nvSpPr>
        <p:spPr bwMode="auto">
          <a:xfrm>
            <a:off x="4644008" y="2708920"/>
            <a:ext cx="4641168" cy="6340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charset="-120"/>
              </a:defRPr>
            </a:lvl9pPr>
          </a:lstStyle>
          <a:p>
            <a:pPr defTabSz="882650"/>
            <a:r>
              <a:rPr kumimoji="1"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哈佛式個案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討論教室</a:t>
            </a:r>
            <a:endParaRPr kumimoji="1"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</p:txBody>
      </p:sp>
      <p:pic>
        <p:nvPicPr>
          <p:cNvPr id="8" name="Picture 2" descr="C:\Users\User\Desktop\明新企管漸層條-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3528" y="3356991"/>
            <a:ext cx="8786878" cy="7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568854" y="368459"/>
            <a:ext cx="849826" cy="661818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1345573" y="371277"/>
            <a:ext cx="221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670" eaLnBrk="0" hangingPunct="0"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多元實習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</p:txBody>
      </p:sp>
      <p:grpSp>
        <p:nvGrpSpPr>
          <p:cNvPr id="73" name="群組 72"/>
          <p:cNvGrpSpPr/>
          <p:nvPr/>
        </p:nvGrpSpPr>
        <p:grpSpPr>
          <a:xfrm>
            <a:off x="0" y="940102"/>
            <a:ext cx="9393682" cy="5891785"/>
            <a:chOff x="316299" y="-49365"/>
            <a:chExt cx="11598960" cy="7122488"/>
          </a:xfrm>
        </p:grpSpPr>
        <p:pic>
          <p:nvPicPr>
            <p:cNvPr id="10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337" y="3074476"/>
              <a:ext cx="1400578" cy="1265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圖片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2298" y="6158517"/>
              <a:ext cx="2940123" cy="608150"/>
            </a:xfrm>
            <a:prstGeom prst="rect">
              <a:avLst/>
            </a:prstGeom>
          </p:spPr>
        </p:pic>
        <p:pic>
          <p:nvPicPr>
            <p:cNvPr id="75" name="圖片 7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6" t="29233" b="28623"/>
            <a:stretch>
              <a:fillRect/>
            </a:stretch>
          </p:blipFill>
          <p:spPr>
            <a:xfrm>
              <a:off x="9586534" y="2099160"/>
              <a:ext cx="1868589" cy="864573"/>
            </a:xfrm>
            <a:prstGeom prst="rect">
              <a:avLst/>
            </a:prstGeom>
          </p:spPr>
        </p:pic>
        <p:pic>
          <p:nvPicPr>
            <p:cNvPr id="76" name="圖片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99" y="4265774"/>
              <a:ext cx="1854714" cy="753477"/>
            </a:xfrm>
            <a:prstGeom prst="rect">
              <a:avLst/>
            </a:prstGeom>
          </p:spPr>
        </p:pic>
        <p:pic>
          <p:nvPicPr>
            <p:cNvPr id="77" name="Picture 21" descr="http://edu.1111.com.tw/_files/_limit/20150827112219_75319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975" y="5351878"/>
              <a:ext cx="1812221" cy="74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圖片 77" descr="大潤發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421428" y="904661"/>
              <a:ext cx="1093550" cy="109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圖片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5" t="28518" r="20437" b="38164"/>
            <a:stretch>
              <a:fillRect/>
            </a:stretch>
          </p:blipFill>
          <p:spPr>
            <a:xfrm>
              <a:off x="4974309" y="4736520"/>
              <a:ext cx="2495949" cy="809233"/>
            </a:xfrm>
            <a:prstGeom prst="rect">
              <a:avLst/>
            </a:prstGeom>
          </p:spPr>
        </p:pic>
        <p:pic>
          <p:nvPicPr>
            <p:cNvPr id="80" name="Picture 11" descr="http://c.share.photo.xuite.net/roc2573/1c8737f/14483963/866925956_m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" t="16499" r="5101" b="15812"/>
            <a:stretch>
              <a:fillRect/>
            </a:stretch>
          </p:blipFill>
          <p:spPr bwMode="auto">
            <a:xfrm>
              <a:off x="8357971" y="4594119"/>
              <a:ext cx="1689367" cy="80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圖片 8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771" y="1410580"/>
              <a:ext cx="1508603" cy="1508603"/>
            </a:xfrm>
            <a:prstGeom prst="rect">
              <a:avLst/>
            </a:prstGeom>
          </p:spPr>
        </p:pic>
        <p:pic>
          <p:nvPicPr>
            <p:cNvPr id="82" name="Picture 7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3" t="14134" r="4825" b="5366"/>
            <a:stretch>
              <a:fillRect/>
            </a:stretch>
          </p:blipFill>
          <p:spPr bwMode="auto">
            <a:xfrm>
              <a:off x="2367474" y="1882142"/>
              <a:ext cx="2118720" cy="99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圖片 8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3" t="34565" r="5691" b="36953"/>
            <a:stretch>
              <a:fillRect/>
            </a:stretch>
          </p:blipFill>
          <p:spPr>
            <a:xfrm>
              <a:off x="2968666" y="2997939"/>
              <a:ext cx="2528007" cy="803292"/>
            </a:xfrm>
            <a:prstGeom prst="rect">
              <a:avLst/>
            </a:prstGeom>
          </p:spPr>
        </p:pic>
        <p:pic>
          <p:nvPicPr>
            <p:cNvPr id="84" name="圖片 8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44252" y="2878793"/>
              <a:ext cx="1577080" cy="1577079"/>
            </a:xfrm>
            <a:prstGeom prst="rect">
              <a:avLst/>
            </a:prstGeom>
          </p:spPr>
        </p:pic>
        <p:pic>
          <p:nvPicPr>
            <p:cNvPr id="85" name="圖片 84" descr="統一超商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490294" y="854252"/>
              <a:ext cx="899034" cy="870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圖片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r="6692"/>
            <a:stretch>
              <a:fillRect/>
            </a:stretch>
          </p:blipFill>
          <p:spPr>
            <a:xfrm>
              <a:off x="5656574" y="2176567"/>
              <a:ext cx="2417885" cy="793434"/>
            </a:xfrm>
            <a:prstGeom prst="rect">
              <a:avLst/>
            </a:prstGeom>
          </p:spPr>
        </p:pic>
        <p:pic>
          <p:nvPicPr>
            <p:cNvPr id="87" name="Picture 2" descr="http://www.dmlogo.com/bbs/attachments/forumid_16/20140503_2fd7cc369c6096b8282fSTuOvdl6EjS1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404" y="3789484"/>
              <a:ext cx="1099768" cy="103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圖片 8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4" t="28149" r="30170" b="38187"/>
            <a:stretch>
              <a:fillRect/>
            </a:stretch>
          </p:blipFill>
          <p:spPr>
            <a:xfrm>
              <a:off x="5037352" y="6050238"/>
              <a:ext cx="2514600" cy="703386"/>
            </a:xfrm>
            <a:prstGeom prst="rect">
              <a:avLst/>
            </a:prstGeom>
          </p:spPr>
        </p:pic>
        <p:pic>
          <p:nvPicPr>
            <p:cNvPr id="89" name="圖片 8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0" t="10466" r="8387" b="6311"/>
            <a:stretch>
              <a:fillRect/>
            </a:stretch>
          </p:blipFill>
          <p:spPr>
            <a:xfrm>
              <a:off x="3751897" y="3900657"/>
              <a:ext cx="1729907" cy="957578"/>
            </a:xfrm>
            <a:prstGeom prst="rect">
              <a:avLst/>
            </a:prstGeom>
          </p:spPr>
        </p:pic>
        <p:pic>
          <p:nvPicPr>
            <p:cNvPr id="90" name="Picture 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605" y="4002493"/>
              <a:ext cx="1331772" cy="43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圖片 9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219" y="4680657"/>
              <a:ext cx="933038" cy="741247"/>
            </a:xfrm>
            <a:prstGeom prst="rect">
              <a:avLst/>
            </a:prstGeom>
          </p:spPr>
        </p:pic>
        <p:pic>
          <p:nvPicPr>
            <p:cNvPr id="92" name="圖片 9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298172" y="1748268"/>
              <a:ext cx="1182834" cy="1182834"/>
            </a:xfrm>
            <a:prstGeom prst="rect">
              <a:avLst/>
            </a:prstGeom>
          </p:spPr>
        </p:pic>
        <p:pic>
          <p:nvPicPr>
            <p:cNvPr id="93" name="Picture 23" descr="https://tse1.mm.bing.net/th?id=OIP.SRhwMZ55qj2DMCr9tmF2swHaEv&amp;pid=Api&amp;P=0&amp;w=276&amp;h=17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087" y="2788230"/>
              <a:ext cx="1343526" cy="86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圖片 93" descr="屈臣氏.jpg"/>
            <p:cNvPicPr>
              <a:picLocks noChangeAspect="1"/>
            </p:cNvPicPr>
            <p:nvPr/>
          </p:nvPicPr>
          <p:blipFill rotWithShape="1">
            <a:blip r:embed="rId23"/>
            <a:srcRect t="9702" b="7296"/>
            <a:stretch>
              <a:fillRect/>
            </a:stretch>
          </p:blipFill>
          <p:spPr bwMode="auto">
            <a:xfrm>
              <a:off x="3609749" y="5193199"/>
              <a:ext cx="1411294" cy="858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圖片 9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751" y="4936977"/>
              <a:ext cx="2927508" cy="1756506"/>
            </a:xfrm>
            <a:prstGeom prst="rect">
              <a:avLst/>
            </a:prstGeom>
          </p:spPr>
        </p:pic>
        <p:pic>
          <p:nvPicPr>
            <p:cNvPr id="96" name="圖片 9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42" y="3781890"/>
              <a:ext cx="1772803" cy="402739"/>
            </a:xfrm>
            <a:prstGeom prst="rect">
              <a:avLst/>
            </a:prstGeom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944464" y="882558"/>
              <a:ext cx="1722826" cy="68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15" descr="https://images.1111.com.tw/oad/1880558.jpg?2018/4/12%20%E4%B8%8B%E5%8D%88%2008:27:3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076" y="3977705"/>
              <a:ext cx="1760278" cy="67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圖片 98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38667" y1="55556" x2="62667" y2="54667"/>
                          <a14:foregroundMark x1="62667" y1="54667" x2="62667" y2="54667"/>
                          <a14:foregroundMark x1="60444" y1="31111" x2="70222" y2="44000"/>
                          <a14:foregroundMark x1="66222" y1="34667" x2="69333" y2="51556"/>
                          <a14:foregroundMark x1="64000" y1="44444" x2="70222" y2="48000"/>
                          <a14:foregroundMark x1="20000" y1="78222" x2="68000" y2="79111"/>
                          <a14:foregroundMark x1="68000" y1="79111" x2="75556" y2="77333"/>
                          <a14:foregroundMark x1="16444" y1="70222" x2="71556" y2="77778"/>
                          <a14:foregroundMark x1="71556" y1="77778" x2="85333" y2="77333"/>
                          <a14:foregroundMark x1="51556" y1="69778" x2="80889" y2="71556"/>
                          <a14:foregroundMark x1="78222" y1="70667" x2="83556" y2="83556"/>
                          <a14:foregroundMark x1="20444" y1="82667" x2="78222" y2="79111"/>
                          <a14:foregroundMark x1="78222" y1="79111" x2="81778" y2="79111"/>
                          <a14:foregroundMark x1="13333" y1="74222" x2="20444" y2="76000"/>
                          <a14:foregroundMark x1="14222" y1="78222" x2="23556" y2="79556"/>
                          <a14:foregroundMark x1="29778" y1="69778" x2="63111" y2="71556"/>
                          <a14:foregroundMark x1="20000" y1="71111" x2="40889" y2="71111"/>
                          <a14:foregroundMark x1="75111" y1="72000" x2="85333" y2="76889"/>
                          <a14:foregroundMark x1="82667" y1="71111" x2="87111" y2="86222"/>
                          <a14:foregroundMark x1="58667" y1="83111" x2="88444" y2="83556"/>
                          <a14:foregroundMark x1="14667" y1="83556" x2="30222" y2="81333"/>
                          <a14:foregroundMark x1="14222" y1="80889" x2="24000" y2="69333"/>
                          <a14:foregroundMark x1="17778" y1="68000" x2="49778" y2="71556"/>
                          <a14:foregroundMark x1="33333" y1="70222" x2="56889" y2="68889"/>
                          <a14:foregroundMark x1="56889" y1="68889" x2="70667" y2="71556"/>
                          <a14:foregroundMark x1="62222" y1="72000" x2="75111" y2="68444"/>
                          <a14:foregroundMark x1="79111" y1="72889" x2="83556" y2="72000"/>
                          <a14:foregroundMark x1="75556" y1="68889" x2="81333" y2="68000"/>
                          <a14:foregroundMark x1="12444" y1="69333" x2="18667" y2="6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446" y="2928582"/>
              <a:ext cx="1191870" cy="1191870"/>
            </a:xfrm>
            <a:prstGeom prst="rect">
              <a:avLst/>
            </a:prstGeom>
          </p:spPr>
        </p:pic>
        <p:pic>
          <p:nvPicPr>
            <p:cNvPr id="100" name="圖片 99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23997" y1="25974" x2="23975" y2="29507"/>
                          <a14:foregroundMark x1="26552" y1="72960" x2="27625" y2="75625"/>
                          <a14:foregroundMark x1="37328" y1="79620" x2="37575" y2="79722"/>
                          <a14:foregroundMark x1="79822" y1="50500" x2="79875" y2="50250"/>
                          <a14:foregroundMark x1="79875" y1="50250" x2="79356" y2="48132"/>
                          <a14:foregroundMark x1="72653" y1="31140" x2="60253" y2="27793"/>
                          <a14:foregroundMark x1="53743" y1="25260" x2="53150" y2="24734"/>
                          <a14:foregroundMark x1="33000" y1="32875" x2="65750" y2="56750"/>
                          <a14:foregroundMark x1="37750" y1="60000" x2="41375" y2="50875"/>
                          <a14:foregroundMark x1="41375" y1="50875" x2="35250" y2="55875"/>
                          <a14:foregroundMark x1="36875" y1="54000" x2="37000" y2="63500"/>
                          <a14:foregroundMark x1="37000" y1="63500" x2="42875" y2="68625"/>
                          <a14:foregroundMark x1="42875" y1="68625" x2="47000" y2="57625"/>
                          <a14:foregroundMark x1="47000" y1="57625" x2="40000" y2="56625"/>
                          <a14:foregroundMark x1="40000" y1="56625" x2="40125" y2="63500"/>
                          <a14:foregroundMark x1="35750" y1="58625" x2="53500" y2="63250"/>
                          <a14:foregroundMark x1="58500" y1="56250" x2="62625" y2="62625"/>
                          <a14:foregroundMark x1="60125" y1="64875" x2="65250" y2="63250"/>
                          <a14:foregroundMark x1="46125" y1="64250" x2="55750" y2="65125"/>
                          <a14:foregroundMark x1="55750" y1="65125" x2="57625" y2="65000"/>
                          <a14:foregroundMark x1="31125" y1="38750" x2="60750" y2="41625"/>
                          <a14:foregroundMark x1="60750" y1="41625" x2="64500" y2="41500"/>
                          <a14:foregroundMark x1="33625" y1="43500" x2="42000" y2="44250"/>
                          <a14:foregroundMark x1="54625" y1="37250" x2="57375" y2="39125"/>
                          <a14:foregroundMark x1="62500" y1="37000" x2="62625" y2="40000"/>
                          <a14:foregroundMark x1="62000" y1="45000" x2="62375" y2="47000"/>
                          <a14:foregroundMark x1="47875" y1="53625" x2="53750" y2="54750"/>
                          <a14:foregroundMark x1="49000" y1="46125" x2="54250" y2="46750"/>
                          <a14:backgroundMark x1="32375" y1="78375" x2="46250" y2="91750"/>
                          <a14:backgroundMark x1="55875" y1="83750" x2="70375" y2="83750"/>
                          <a14:backgroundMark x1="29625" y1="83125" x2="60250" y2="80000"/>
                          <a14:backgroundMark x1="60250" y1="80000" x2="62875" y2="80000"/>
                          <a14:backgroundMark x1="44125" y1="83750" x2="60750" y2="83750"/>
                          <a14:backgroundMark x1="22125" y1="77250" x2="81125" y2="79375"/>
                          <a14:backgroundMark x1="61250" y1="83125" x2="75750" y2="80000"/>
                          <a14:backgroundMark x1="35000" y1="82625" x2="40875" y2="81000"/>
                          <a14:backgroundMark x1="37125" y1="80500" x2="47375" y2="78875"/>
                          <a14:backgroundMark x1="15750" y1="24750" x2="49500" y2="22625"/>
                          <a14:backgroundMark x1="49500" y1="22625" x2="62375" y2="22625"/>
                          <a14:backgroundMark x1="21625" y1="21500" x2="50000" y2="19375"/>
                          <a14:backgroundMark x1="18875" y1="21500" x2="45250" y2="18250"/>
                          <a14:backgroundMark x1="53750" y1="25250" x2="61250" y2="26375"/>
                          <a14:backgroundMark x1="22625" y1="18250" x2="33375" y2="18250"/>
                          <a14:backgroundMark x1="51625" y1="23625" x2="57000" y2="22000"/>
                          <a14:backgroundMark x1="75750" y1="34875" x2="79500" y2="68750"/>
                          <a14:backgroundMark x1="74625" y1="29500" x2="77875" y2="61875"/>
                          <a14:backgroundMark x1="77875" y1="61875" x2="75250" y2="77750"/>
                          <a14:backgroundMark x1="84875" y1="45625" x2="80625" y2="61250"/>
                          <a14:backgroundMark x1="78375" y1="50500" x2="78375" y2="56875"/>
                          <a14:backgroundMark x1="69375" y1="78875" x2="81125" y2="74000"/>
                          <a14:backgroundMark x1="74125" y1="75125" x2="85375" y2="73000"/>
                          <a14:backgroundMark x1="24250" y1="29500" x2="24875" y2="53625"/>
                          <a14:backgroundMark x1="24875" y1="58500" x2="25375" y2="73000"/>
                          <a14:backgroundMark x1="23250" y1="53125" x2="24250" y2="7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6" t="21990" r="19766" b="21749"/>
            <a:stretch>
              <a:fillRect/>
            </a:stretch>
          </p:blipFill>
          <p:spPr>
            <a:xfrm>
              <a:off x="5357465" y="1192747"/>
              <a:ext cx="1113756" cy="1071728"/>
            </a:xfrm>
            <a:prstGeom prst="rect">
              <a:avLst/>
            </a:prstGeom>
          </p:spPr>
        </p:pic>
        <p:pic>
          <p:nvPicPr>
            <p:cNvPr id="101" name="圖片 100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349" y="1113051"/>
              <a:ext cx="2889011" cy="537877"/>
            </a:xfrm>
            <a:prstGeom prst="rect">
              <a:avLst/>
            </a:prstGeom>
          </p:spPr>
        </p:pic>
        <p:pic>
          <p:nvPicPr>
            <p:cNvPr id="102" name="圖片 101"/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778" b="89778" l="6667" r="95556">
                          <a14:foregroundMark x1="6667" y1="41333" x2="25778" y2="58222"/>
                          <a14:foregroundMark x1="25778" y1="58222" x2="55556" y2="51556"/>
                          <a14:foregroundMark x1="10222" y1="47111" x2="53778" y2="52444"/>
                          <a14:foregroundMark x1="57333" y1="51111" x2="94222" y2="48444"/>
                          <a14:foregroundMark x1="55556" y1="50222" x2="87556" y2="56444"/>
                          <a14:foregroundMark x1="60000" y1="52444" x2="84889" y2="52889"/>
                          <a14:foregroundMark x1="84889" y1="52889" x2="92000" y2="52000"/>
                          <a14:foregroundMark x1="55556" y1="56000" x2="95556" y2="54222"/>
                          <a14:foregroundMark x1="56444" y1="45333" x2="92889" y2="48000"/>
                          <a14:foregroundMark x1="15111" y1="43556" x2="41778" y2="49778"/>
                          <a14:foregroundMark x1="41778" y1="49778" x2="55111" y2="48889"/>
                          <a14:foregroundMark x1="10667" y1="47556" x2="33333" y2="55111"/>
                          <a14:foregroundMark x1="33333" y1="55111" x2="61778" y2="51556"/>
                          <a14:foregroundMark x1="38222" y1="45333" x2="52444" y2="4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1" b="34985"/>
            <a:stretch>
              <a:fillRect/>
            </a:stretch>
          </p:blipFill>
          <p:spPr>
            <a:xfrm>
              <a:off x="7141351" y="5444395"/>
              <a:ext cx="2143125" cy="672384"/>
            </a:xfrm>
            <a:prstGeom prst="rect">
              <a:avLst/>
            </a:prstGeom>
          </p:spPr>
        </p:pic>
        <p:pic>
          <p:nvPicPr>
            <p:cNvPr id="103" name="圖片 10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625" y="4151659"/>
              <a:ext cx="1644252" cy="1233189"/>
            </a:xfrm>
            <a:prstGeom prst="rect">
              <a:avLst/>
            </a:prstGeom>
          </p:spPr>
        </p:pic>
        <p:pic>
          <p:nvPicPr>
            <p:cNvPr id="104" name="圖片 103"/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778" b="89778" l="4889" r="99556">
                          <a14:foregroundMark x1="4889" y1="42222" x2="33333" y2="42222"/>
                          <a14:foregroundMark x1="33333" y1="42222" x2="50667" y2="40000"/>
                          <a14:foregroundMark x1="8444" y1="37778" x2="37778" y2="37778"/>
                          <a14:foregroundMark x1="6222" y1="46667" x2="46222" y2="48889"/>
                          <a14:foregroundMark x1="28444" y1="52000" x2="35556" y2="61778"/>
                          <a14:foregroundMark x1="24889" y1="52444" x2="46667" y2="60444"/>
                          <a14:foregroundMark x1="46667" y1="60444" x2="56889" y2="60889"/>
                          <a14:foregroundMark x1="31556" y1="65333" x2="63556" y2="65333"/>
                          <a14:foregroundMark x1="60889" y1="52889" x2="64444" y2="61333"/>
                          <a14:foregroundMark x1="56444" y1="53778" x2="65333" y2="52444"/>
                          <a14:foregroundMark x1="29778" y1="53778" x2="31111" y2="68889"/>
                          <a14:foregroundMark x1="32444" y1="61778" x2="58667" y2="65333"/>
                          <a14:foregroundMark x1="58667" y1="65333" x2="64000" y2="64889"/>
                          <a14:foregroundMark x1="46667" y1="36889" x2="52444" y2="36889"/>
                          <a14:foregroundMark x1="47111" y1="36444" x2="56000" y2="36000"/>
                          <a14:foregroundMark x1="44889" y1="35111" x2="67556" y2="63556"/>
                          <a14:foregroundMark x1="6222" y1="37333" x2="41333" y2="37778"/>
                          <a14:foregroundMark x1="6667" y1="35556" x2="31556" y2="33778"/>
                          <a14:foregroundMark x1="31556" y1="33778" x2="49778" y2="35556"/>
                          <a14:foregroundMark x1="65778" y1="37778" x2="78667" y2="56444"/>
                          <a14:foregroundMark x1="78667" y1="56444" x2="78667" y2="57778"/>
                          <a14:foregroundMark x1="77778" y1="36000" x2="93778" y2="53333"/>
                          <a14:foregroundMark x1="93778" y1="53333" x2="95111" y2="56444"/>
                          <a14:foregroundMark x1="96889" y1="48444" x2="99556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16" y="1308952"/>
              <a:ext cx="1869325" cy="1869325"/>
            </a:xfrm>
            <a:prstGeom prst="rect">
              <a:avLst/>
            </a:prstGeom>
          </p:spPr>
        </p:pic>
        <p:pic>
          <p:nvPicPr>
            <p:cNvPr id="106" name="圖片 105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0183969" y="4339512"/>
              <a:ext cx="1211033" cy="1062041"/>
            </a:xfrm>
            <a:prstGeom prst="rect">
              <a:avLst/>
            </a:prstGeom>
          </p:spPr>
        </p:pic>
        <p:pic>
          <p:nvPicPr>
            <p:cNvPr id="107" name="圖片 106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10000" b="90000" l="10000" r="90000">
                          <a14:foregroundMark x1="17500" y1="51429" x2="73583" y2="48730"/>
                          <a14:foregroundMark x1="73583" y1="48730" x2="76750" y2="48730"/>
                          <a14:foregroundMark x1="26167" y1="39841" x2="72667" y2="53333"/>
                          <a14:foregroundMark x1="52500" y1="37937" x2="72250" y2="39841"/>
                          <a14:foregroundMark x1="19167" y1="53333" x2="62750" y2="61429"/>
                          <a14:foregroundMark x1="29833" y1="53333" x2="72250" y2="43333"/>
                          <a14:foregroundMark x1="51250" y1="44286" x2="67667" y2="44286"/>
                          <a14:foregroundMark x1="48750" y1="46032" x2="66500" y2="42540"/>
                          <a14:foregroundMark x1="52083" y1="41587" x2="76083" y2="56032"/>
                          <a14:foregroundMark x1="76083" y1="56032" x2="76333" y2="55079"/>
                          <a14:foregroundMark x1="78833" y1="45238" x2="77167" y2="51429"/>
                          <a14:foregroundMark x1="75083" y1="56032" x2="59917" y2="78413"/>
                          <a14:foregroundMark x1="61083" y1="61429" x2="66500" y2="60476"/>
                          <a14:foregroundMark x1="31083" y1="56825" x2="60333" y2="62222"/>
                          <a14:foregroundMark x1="33167" y1="64921" x2="52083" y2="56825"/>
                          <a14:foregroundMark x1="26583" y1="63968" x2="50833" y2="55079"/>
                          <a14:foregroundMark x1="50833" y1="55079" x2="50833" y2="55079"/>
                          <a14:foregroundMark x1="23667" y1="57778" x2="36417" y2="55079"/>
                          <a14:foregroundMark x1="26583" y1="43333" x2="39333" y2="47937"/>
                          <a14:foregroundMark x1="25750" y1="37143" x2="44250" y2="33492"/>
                          <a14:foregroundMark x1="22417" y1="43333" x2="57000" y2="41587"/>
                          <a14:foregroundMark x1="40167" y1="42540" x2="72667" y2="42540"/>
                          <a14:foregroundMark x1="50417" y1="37937" x2="77000" y2="42540"/>
                          <a14:foregroundMark x1="77000" y1="42540" x2="76750" y2="45238"/>
                          <a14:foregroundMark x1="75500" y1="46984" x2="76333" y2="68571"/>
                          <a14:foregroundMark x1="75083" y1="50635" x2="72667" y2="63175"/>
                          <a14:foregroundMark x1="70583" y1="64921" x2="59500" y2="63175"/>
                          <a14:foregroundMark x1="63583" y1="60476" x2="48333" y2="62222"/>
                          <a14:foregroundMark x1="51667" y1="53333" x2="58667" y2="53333"/>
                          <a14:foregroundMark x1="49167" y1="55079" x2="62750" y2="59524"/>
                          <a14:foregroundMark x1="61083" y1="50635" x2="65250" y2="54127"/>
                          <a14:foregroundMark x1="24083" y1="57778" x2="41333" y2="53333"/>
                          <a14:foregroundMark x1="56583" y1="46984" x2="60333" y2="57778"/>
                          <a14:foregroundMark x1="24500" y1="37143" x2="23250" y2="63968"/>
                          <a14:foregroundMark x1="24917" y1="39841" x2="44750" y2="69206"/>
                          <a14:foregroundMark x1="44750" y1="69206" x2="62750" y2="66667"/>
                          <a14:foregroundMark x1="24917" y1="65873" x2="41000" y2="67619"/>
                          <a14:foregroundMark x1="38500" y1="38889" x2="47917" y2="36190"/>
                          <a14:foregroundMark x1="66083" y1="46032" x2="77583" y2="39841"/>
                          <a14:foregroundMark x1="60667" y1="39841" x2="78000" y2="42540"/>
                          <a14:foregroundMark x1="55750" y1="40635" x2="69750" y2="44286"/>
                          <a14:foregroundMark x1="57833" y1="38889" x2="75500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1" t="20053" r="20950" b="28770"/>
            <a:stretch>
              <a:fillRect/>
            </a:stretch>
          </p:blipFill>
          <p:spPr>
            <a:xfrm>
              <a:off x="6294652" y="1660192"/>
              <a:ext cx="1918261" cy="666764"/>
            </a:xfrm>
            <a:prstGeom prst="rect">
              <a:avLst/>
            </a:prstGeom>
          </p:spPr>
        </p:pic>
        <p:pic>
          <p:nvPicPr>
            <p:cNvPr id="108" name="圖片 107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0000" b="90000" l="9000" r="90000">
                          <a14:foregroundMark x1="10500" y1="19250" x2="19000" y2="85500"/>
                          <a14:foregroundMark x1="19000" y1="85500" x2="56000" y2="87250"/>
                          <a14:foregroundMark x1="56000" y1="87250" x2="85000" y2="84250"/>
                          <a14:foregroundMark x1="85000" y1="84250" x2="84750" y2="50750"/>
                          <a14:foregroundMark x1="84750" y1="50750" x2="73500" y2="23000"/>
                          <a14:foregroundMark x1="73500" y1="23000" x2="11750" y2="17750"/>
                          <a14:foregroundMark x1="11750" y1="17750" x2="9000" y2="18250"/>
                          <a14:foregroundMark x1="24000" y1="47250" x2="56500" y2="67750"/>
                          <a14:foregroundMark x1="25500" y1="29750" x2="43000" y2="33250"/>
                          <a14:foregroundMark x1="89000" y1="68750" x2="89000" y2="83750"/>
                          <a14:foregroundMark x1="18000" y1="59750" x2="18000" y2="79750"/>
                          <a14:foregroundMark x1="32000" y1="77250" x2="50000" y2="76250"/>
                          <a14:foregroundMark x1="14000" y1="60250" x2="20000" y2="62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8" t="13199" r="8230" b="10846"/>
            <a:stretch>
              <a:fillRect/>
            </a:stretch>
          </p:blipFill>
          <p:spPr>
            <a:xfrm>
              <a:off x="2721550" y="606168"/>
              <a:ext cx="1421311" cy="1287763"/>
            </a:xfrm>
            <a:prstGeom prst="rect">
              <a:avLst/>
            </a:prstGeom>
          </p:spPr>
        </p:pic>
        <p:pic>
          <p:nvPicPr>
            <p:cNvPr id="109" name="Picture 6" descr="https://tse1.mm.bing.net/th?id=OIP.H1dLBAFPS3GhHyk_Fk8P0AAAAA&amp;pid=Api&amp;P=0&amp;w=282&amp;h=53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765" y="5611986"/>
              <a:ext cx="1609657" cy="406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3" descr="SOGO.svg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3" y="2697911"/>
              <a:ext cx="750571" cy="96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圖片 110"/>
            <p:cNvPicPr>
              <a:picLocks noChangeAspect="1"/>
            </p:cNvPicPr>
            <p:nvPr/>
          </p:nvPicPr>
          <p:blipFill rotWithShape="1">
            <a:blip r:embed="rId46"/>
            <a:srcRect l="7866" t="8322" r="6626" b="9859"/>
            <a:stretch>
              <a:fillRect/>
            </a:stretch>
          </p:blipFill>
          <p:spPr>
            <a:xfrm>
              <a:off x="675689" y="5091471"/>
              <a:ext cx="975946" cy="929676"/>
            </a:xfrm>
            <a:prstGeom prst="rect">
              <a:avLst/>
            </a:prstGeom>
          </p:spPr>
        </p:pic>
        <p:pic>
          <p:nvPicPr>
            <p:cNvPr id="112" name="圖片 111"/>
            <p:cNvPicPr>
              <a:picLocks noChangeAspect="1"/>
            </p:cNvPicPr>
            <p:nvPr/>
          </p:nvPicPr>
          <p:blipFill rotWithShape="1">
            <a:blip r:embed="rId47"/>
            <a:srcRect l="5195" t="12521" r="3303" b="9752"/>
            <a:stretch>
              <a:fillRect/>
            </a:stretch>
          </p:blipFill>
          <p:spPr>
            <a:xfrm>
              <a:off x="7732472" y="305586"/>
              <a:ext cx="1704765" cy="720969"/>
            </a:xfrm>
            <a:prstGeom prst="rect">
              <a:avLst/>
            </a:prstGeom>
          </p:spPr>
        </p:pic>
        <p:pic>
          <p:nvPicPr>
            <p:cNvPr id="113" name="圖片 112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2469973" y="6143299"/>
              <a:ext cx="2441668" cy="527786"/>
            </a:xfrm>
            <a:prstGeom prst="rect">
              <a:avLst/>
            </a:prstGeom>
          </p:spPr>
        </p:pic>
        <p:pic>
          <p:nvPicPr>
            <p:cNvPr id="114" name="圖片 113"/>
            <p:cNvPicPr>
              <a:picLocks noChangeAspect="1"/>
            </p:cNvPicPr>
            <p:nvPr/>
          </p:nvPicPr>
          <p:blipFill rotWithShape="1">
            <a:blip r:embed="rId49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9524" b="89796" l="6490" r="89971">
                          <a14:foregroundMark x1="9735" y1="32653" x2="15634" y2="67347"/>
                          <a14:foregroundMark x1="15044" y1="29932" x2="19469" y2="59864"/>
                          <a14:foregroundMark x1="19174" y1="31973" x2="26549" y2="46259"/>
                          <a14:foregroundMark x1="21239" y1="29932" x2="33333" y2="46939"/>
                          <a14:foregroundMark x1="29794" y1="63265" x2="69912" y2="59864"/>
                          <a14:foregroundMark x1="25664" y1="46939" x2="53392" y2="48299"/>
                          <a14:foregroundMark x1="53392" y1="48299" x2="85841" y2="42857"/>
                          <a14:foregroundMark x1="56342" y1="40816" x2="87021" y2="50340"/>
                          <a14:foregroundMark x1="28024" y1="62585" x2="51917" y2="72109"/>
                          <a14:foregroundMark x1="51917" y1="72109" x2="88496" y2="64626"/>
                          <a14:foregroundMark x1="53982" y1="43537" x2="77876" y2="44898"/>
                          <a14:foregroundMark x1="77876" y1="44898" x2="88791" y2="61224"/>
                          <a14:foregroundMark x1="85546" y1="42857" x2="86136" y2="63265"/>
                          <a14:foregroundMark x1="28319" y1="40136" x2="28024" y2="72789"/>
                          <a14:foregroundMark x1="28319" y1="40136" x2="49558" y2="36735"/>
                          <a14:foregroundMark x1="49558" y1="36735" x2="71681" y2="36735"/>
                          <a14:foregroundMark x1="71681" y1="36735" x2="87021" y2="49660"/>
                          <a14:foregroundMark x1="87316" y1="49660" x2="90265" y2="48980"/>
                          <a14:foregroundMark x1="79941" y1="46259" x2="88791" y2="44218"/>
                          <a14:foregroundMark x1="78466" y1="42177" x2="80826" y2="42857"/>
                          <a14:foregroundMark x1="12389" y1="67347" x2="24484" y2="67347"/>
                          <a14:foregroundMark x1="11209" y1="65986" x2="16224" y2="64626"/>
                          <a14:foregroundMark x1="9735" y1="39456" x2="7670" y2="57823"/>
                          <a14:foregroundMark x1="13864" y1="35374" x2="24189" y2="32653"/>
                          <a14:foregroundMark x1="12094" y1="29252" x2="22124" y2="29932"/>
                          <a14:foregroundMark x1="10619" y1="31973" x2="30088" y2="40816"/>
                          <a14:foregroundMark x1="6490" y1="63265" x2="10914" y2="646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01" b="30725"/>
            <a:stretch>
              <a:fillRect/>
            </a:stretch>
          </p:blipFill>
          <p:spPr>
            <a:xfrm>
              <a:off x="3857012" y="694435"/>
              <a:ext cx="2614209" cy="466739"/>
            </a:xfrm>
            <a:prstGeom prst="rect">
              <a:avLst/>
            </a:prstGeom>
          </p:spPr>
        </p:pic>
        <p:pic>
          <p:nvPicPr>
            <p:cNvPr id="115" name="圖片 114"/>
            <p:cNvPicPr>
              <a:picLocks noChangeAspect="1"/>
            </p:cNvPicPr>
            <p:nvPr/>
          </p:nvPicPr>
          <p:blipFill>
            <a:blip r:embed="rId51" cstate="print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10000" b="90000" l="10000" r="90000">
                          <a14:foregroundMark x1="40917" y1="56369" x2="48000" y2="54618"/>
                          <a14:foregroundMark x1="41417" y1="48726" x2="48667" y2="54618"/>
                          <a14:foregroundMark x1="55333" y1="54140" x2="60833" y2="56369"/>
                          <a14:foregroundMark x1="64750" y1="50478" x2="65417" y2="58917"/>
                          <a14:foregroundMark x1="62333" y1="50478" x2="63500" y2="59713"/>
                          <a14:foregroundMark x1="65250" y1="50478" x2="68583" y2="56688"/>
                          <a14:foregroundMark x1="64583" y1="50478" x2="66750" y2="60987"/>
                          <a14:foregroundMark x1="67250" y1="50796" x2="68083" y2="60191"/>
                          <a14:foregroundMark x1="63250" y1="47452" x2="62333" y2="58917"/>
                          <a14:foregroundMark x1="64583" y1="47930" x2="67917" y2="49522"/>
                          <a14:foregroundMark x1="60583" y1="49522" x2="64333" y2="58917"/>
                          <a14:foregroundMark x1="62167" y1="52548" x2="66583" y2="59713"/>
                          <a14:foregroundMark x1="55500" y1="51274" x2="60583" y2="55414"/>
                          <a14:foregroundMark x1="56583" y1="57166" x2="64750" y2="62261"/>
                          <a14:foregroundMark x1="45833" y1="55096" x2="52833" y2="58917"/>
                          <a14:foregroundMark x1="40500" y1="60987" x2="49750" y2="59236"/>
                          <a14:foregroundMark x1="40750" y1="58917" x2="49583" y2="57643"/>
                          <a14:foregroundMark x1="41583" y1="50000" x2="57500" y2="56688"/>
                          <a14:foregroundMark x1="48917" y1="54140" x2="57250" y2="52548"/>
                          <a14:foregroundMark x1="48667" y1="54618" x2="54417" y2="51752"/>
                          <a14:foregroundMark x1="51583" y1="51274" x2="57083" y2="51274"/>
                          <a14:foregroundMark x1="55083" y1="52548" x2="63917" y2="48726"/>
                          <a14:foregroundMark x1="46917" y1="59236" x2="59500" y2="59236"/>
                          <a14:foregroundMark x1="47583" y1="48248" x2="56833" y2="51752"/>
                          <a14:foregroundMark x1="43583" y1="49522" x2="49083" y2="51274"/>
                          <a14:foregroundMark x1="40917" y1="50000" x2="43583" y2="64331"/>
                          <a14:foregroundMark x1="42250" y1="52548" x2="62167" y2="62261"/>
                          <a14:foregroundMark x1="57250" y1="40764" x2="67250" y2="58599"/>
                          <a14:foregroundMark x1="67250" y1="58599" x2="67250" y2="61783"/>
                          <a14:foregroundMark x1="59083" y1="49522" x2="66083" y2="50796"/>
                          <a14:foregroundMark x1="63000" y1="48248" x2="65000" y2="63535"/>
                          <a14:foregroundMark x1="63000" y1="62580" x2="38750" y2="64331"/>
                          <a14:foregroundMark x1="41167" y1="49522" x2="40500" y2="63057"/>
                          <a14:foregroundMark x1="41583" y1="49204" x2="59083" y2="47452"/>
                          <a14:foregroundMark x1="48000" y1="49204" x2="60417" y2="44427"/>
                          <a14:foregroundMark x1="60417" y1="44427" x2="60833" y2="44427"/>
                          <a14:foregroundMark x1="61250" y1="45382" x2="64750" y2="64809"/>
                          <a14:foregroundMark x1="65000" y1="47930" x2="67667" y2="56688"/>
                          <a14:foregroundMark x1="66750" y1="48726" x2="69000" y2="58439"/>
                          <a14:foregroundMark x1="65417" y1="47930" x2="68750" y2="58439"/>
                          <a14:foregroundMark x1="68583" y1="57962" x2="59500" y2="64331"/>
                          <a14:foregroundMark x1="43583" y1="48248" x2="39417" y2="57166"/>
                          <a14:foregroundMark x1="61250" y1="41561" x2="68583" y2="56369"/>
                          <a14:foregroundMark x1="63917" y1="46975" x2="69167" y2="53822"/>
                          <a14:foregroundMark x1="62833" y1="50478" x2="68083" y2="49204"/>
                          <a14:foregroundMark x1="43167" y1="47452" x2="49333" y2="47930"/>
                          <a14:foregroundMark x1="41583" y1="48248" x2="44667" y2="48248"/>
                          <a14:foregroundMark x1="67250" y1="49522" x2="68583" y2="495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68" y="-49365"/>
              <a:ext cx="3258077" cy="1705060"/>
            </a:xfrm>
            <a:prstGeom prst="rect">
              <a:avLst/>
            </a:prstGeom>
          </p:spPr>
        </p:pic>
        <p:pic>
          <p:nvPicPr>
            <p:cNvPr id="116" name="圖片 115"/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24" y="5774021"/>
              <a:ext cx="2074955" cy="1299102"/>
            </a:xfrm>
            <a:prstGeom prst="rect">
              <a:avLst/>
            </a:prstGeom>
          </p:spPr>
        </p:pic>
        <p:pic>
          <p:nvPicPr>
            <p:cNvPr id="117" name="圖片 116" descr="鼎泰豐.jpg"/>
            <p:cNvPicPr>
              <a:picLocks noChangeAspect="1"/>
            </p:cNvPicPr>
            <p:nvPr/>
          </p:nvPicPr>
          <p:blipFill rotWithShape="1">
            <a:blip r:embed="rId55"/>
            <a:srcRect t="15755" b="19494"/>
            <a:stretch>
              <a:fillRect/>
            </a:stretch>
          </p:blipFill>
          <p:spPr bwMode="auto">
            <a:xfrm>
              <a:off x="5554968" y="2971480"/>
              <a:ext cx="1799991" cy="94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FA7F3-5D44-469C-9EA0-D48A9F948ADE}" type="slidenum">
              <a:rPr lang="zh-TW" alt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charset="-120"/>
              </a:rPr>
            </a:fld>
            <a:endParaRPr lang="zh-TW" altLang="en-US" sz="9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charset="-120"/>
            </a:endParaRPr>
          </a:p>
        </p:txBody>
      </p:sp>
      <p:pic>
        <p:nvPicPr>
          <p:cNvPr id="50" name="Picture 2" descr="C:\Users\User\Desktop\明新企管漸層條-01.jpg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1746" b="-24934"/>
          <a:stretch>
            <a:fillRect/>
          </a:stretch>
        </p:blipFill>
        <p:spPr bwMode="auto">
          <a:xfrm>
            <a:off x="280672" y="1096730"/>
            <a:ext cx="3528211" cy="6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文字方塊 3"/>
          <p:cNvSpPr txBox="1">
            <a:spLocks noChangeArrowheads="1"/>
          </p:cNvSpPr>
          <p:nvPr/>
        </p:nvSpPr>
        <p:spPr bwMode="auto">
          <a:xfrm>
            <a:off x="883324" y="1462814"/>
            <a:ext cx="223651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defTabSz="882650" eaLnBrk="0" hangingPunct="0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專業證照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</p:txBody>
      </p:sp>
      <p:pic>
        <p:nvPicPr>
          <p:cNvPr id="6" name="圖片 5" descr="IMG_3327297548451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537" y="3428196"/>
            <a:ext cx="5298248" cy="316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1410405054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5574" y="3413010"/>
            <a:ext cx="4788161" cy="28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IMG_332606436400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7753" y="692696"/>
            <a:ext cx="4575450" cy="273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6"/>
          <p:cNvSpPr>
            <a:spLocks noChangeArrowheads="1"/>
          </p:cNvSpPr>
          <p:nvPr/>
        </p:nvSpPr>
        <p:spPr bwMode="gray">
          <a:xfrm>
            <a:off x="174537" y="107629"/>
            <a:ext cx="3819724" cy="948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6873" name="文字方塊 3"/>
          <p:cNvSpPr txBox="1">
            <a:spLocks noChangeArrowheads="1"/>
          </p:cNvSpPr>
          <p:nvPr/>
        </p:nvSpPr>
        <p:spPr bwMode="auto">
          <a:xfrm>
            <a:off x="264418" y="280565"/>
            <a:ext cx="401955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kumimoji="0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證照在手 受益無窮</a:t>
            </a:r>
            <a:endParaRPr kumimoji="0"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2E4D8-4383-4247-B8EA-B0C367EEBA5F}" type="slidenum">
              <a:rPr lang="zh-TW" altLang="en-US" smtClean="0"/>
            </a:fld>
            <a:endParaRPr lang="zh-TW" altLang="en-US"/>
          </a:p>
        </p:txBody>
      </p:sp>
      <p:pic>
        <p:nvPicPr>
          <p:cNvPr id="10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4418" y="2276872"/>
            <a:ext cx="3730661" cy="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r="12761" b="17540"/>
          <a:stretch>
            <a:fillRect/>
          </a:stretch>
        </p:blipFill>
        <p:spPr>
          <a:xfrm>
            <a:off x="227222" y="3147620"/>
            <a:ext cx="4862693" cy="316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479" r="12200" b="20648"/>
          <a:stretch>
            <a:fillRect/>
          </a:stretch>
        </p:blipFill>
        <p:spPr>
          <a:xfrm>
            <a:off x="4327324" y="3750083"/>
            <a:ext cx="4503914" cy="291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9051"/>
          <a:stretch>
            <a:fillRect/>
          </a:stretch>
        </p:blipFill>
        <p:spPr>
          <a:xfrm>
            <a:off x="3986477" y="836712"/>
            <a:ext cx="469349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29" y="2729698"/>
            <a:ext cx="3204896" cy="185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2E4D8-4383-4247-B8EA-B0C367EEBA5F}" type="slidenum">
              <a:rPr lang="zh-TW" altLang="en-US" smtClean="0"/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00790" y="92375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業師教學</a:t>
            </a:r>
            <a:endParaRPr lang="en-US" altLang="zh-TW" sz="4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移地教學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0790" y="2288490"/>
            <a:ext cx="3135106" cy="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9937" y="404664"/>
            <a:ext cx="360097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2650" eaLnBrk="0" hangingPunct="0"/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企業參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  <a:p>
            <a:pPr algn="ctr" defTabSz="882650" eaLnBrk="0" hangingPunct="0"/>
            <a:endParaRPr lang="en-US" altLang="zh-TW" sz="1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  <a:p>
            <a:pPr algn="ctr" defTabSz="882650" eaLnBrk="0" hangingPunct="0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旺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矽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力成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panose="020B0503020204020204" charset="-122"/>
              </a:rPr>
              <a:t>統一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panose="020B0503020204020204" charset="-122"/>
            </a:endParaRPr>
          </a:p>
        </p:txBody>
      </p:sp>
      <p:pic>
        <p:nvPicPr>
          <p:cNvPr id="1026" name="Picture 2" descr="C:\Users\user\Desktop\企管系\照片\力成科技參訪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4917" y="980728"/>
            <a:ext cx="4665713" cy="291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937" y="1988839"/>
            <a:ext cx="3658669" cy="480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62" y="3719755"/>
            <a:ext cx="4809729" cy="3074526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2E4D8-4383-4247-B8EA-B0C367EEBA5F}" type="slidenum">
              <a:rPr lang="zh-TW" altLang="en-US" smtClean="0"/>
            </a:fld>
            <a:endParaRPr lang="zh-TW" altLang="en-US"/>
          </a:p>
        </p:txBody>
      </p:sp>
      <p:pic>
        <p:nvPicPr>
          <p:cNvPr id="7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497" y="1116257"/>
            <a:ext cx="2954377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多角化」的圖片搜尋結果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7" y="1"/>
            <a:ext cx="887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270830" y="36457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小茶才堂 行銷企劃專員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 rot="21148018">
            <a:off x="1070994" y="233636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來一客門市服務人員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85810" y="571009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B0F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PENZ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汽車銷售業務</a:t>
            </a:r>
            <a:endParaRPr lang="zh-TW" altLang="en-US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 rot="1400601">
            <a:off x="529119" y="34141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劉德滑會計師會計助理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 rot="19761884">
            <a:off x="6534226" y="420522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一定強人壽保險經紀人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 rot="2116751">
            <a:off x="6002359" y="111098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我家便利商店店長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39449" y="60517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藍海人資專員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65962" y="524851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起不來科技品管助理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 rot="881177">
            <a:off x="778404" y="153318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沒人來網路商店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 rot="20453488">
            <a:off x="3963089" y="624130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猩八克門市人員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38065" y="252102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蕭敬疼記帳事務所記帳士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9107" y="147595"/>
            <a:ext cx="2569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2" descr="C:\Users\User\Desktop\明新企管漸層條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1579" y="1056886"/>
            <a:ext cx="3730661" cy="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有獎徵答</a:t>
            </a:r>
            <a:endParaRPr lang="zh-TW" altLang="en-US" sz="44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4824536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 smtClean="0"/>
              <a:t>1</a:t>
            </a:r>
            <a:r>
              <a:rPr lang="zh-TW" altLang="en-US" sz="2200" dirty="0" smtClean="0"/>
              <a:t> 請問哪所學校</a:t>
            </a:r>
            <a:r>
              <a:rPr lang="zh-TW" altLang="en-US" sz="2200" b="1" dirty="0" smtClean="0">
                <a:solidFill>
                  <a:srgbClr val="1A2FFA"/>
                </a:solidFill>
              </a:rPr>
              <a:t>學費最便宜</a:t>
            </a:r>
            <a:r>
              <a:rPr lang="zh-TW" altLang="en-US" sz="2200" dirty="0" smtClean="0"/>
              <a:t>？</a:t>
            </a:r>
            <a:r>
              <a:rPr lang="en-US" altLang="zh-TW" sz="2200" dirty="0" smtClean="0"/>
              <a:t>(A)</a:t>
            </a:r>
            <a:r>
              <a:rPr lang="zh-TW" altLang="en-US" sz="2200" dirty="0" smtClean="0"/>
              <a:t> 龍華   </a:t>
            </a:r>
            <a:r>
              <a:rPr lang="en-US" altLang="zh-TW" sz="2200" dirty="0" smtClean="0"/>
              <a:t>(B)</a:t>
            </a:r>
            <a:r>
              <a:rPr lang="zh-TW" altLang="en-US" sz="2200" dirty="0" smtClean="0"/>
              <a:t> </a:t>
            </a:r>
            <a:r>
              <a:rPr lang="zh-TW" altLang="en-US" sz="2200" dirty="0"/>
              <a:t>明</a:t>
            </a:r>
            <a:r>
              <a:rPr lang="zh-TW" altLang="en-US" sz="2200" dirty="0" smtClean="0"/>
              <a:t>新  </a:t>
            </a:r>
            <a:r>
              <a:rPr lang="en-US" altLang="zh-TW" sz="2200" dirty="0" smtClean="0"/>
              <a:t>(C) </a:t>
            </a:r>
            <a:r>
              <a:rPr lang="zh-TW" altLang="en-US" sz="2200" dirty="0" smtClean="0"/>
              <a:t>健行</a:t>
            </a:r>
            <a:r>
              <a:rPr lang="zh-TW" altLang="en-US" sz="2200" dirty="0"/>
              <a:t> </a:t>
            </a:r>
            <a:r>
              <a:rPr lang="en-US" altLang="zh-TW" sz="2200" dirty="0" smtClean="0"/>
              <a:t>(D)</a:t>
            </a:r>
            <a:r>
              <a:rPr lang="zh-TW" altLang="en-US" sz="2200" dirty="0" smtClean="0"/>
              <a:t> 萬能</a:t>
            </a:r>
            <a:endParaRPr lang="en-US" altLang="zh-TW" sz="2200" dirty="0" smtClean="0"/>
          </a:p>
          <a:p>
            <a:pPr marL="0" indent="0">
              <a:lnSpc>
                <a:spcPct val="160000"/>
              </a:lnSpc>
              <a:buNone/>
            </a:pPr>
            <a:endParaRPr lang="en-US" altLang="zh-TW" sz="1000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 smtClean="0"/>
              <a:t>2. </a:t>
            </a:r>
            <a:r>
              <a:rPr lang="zh-TW" altLang="en-US" sz="2200" dirty="0" smtClean="0"/>
              <a:t>明新科大最近舉辦 </a:t>
            </a:r>
            <a:r>
              <a:rPr lang="en-US" altLang="zh-TW" sz="2200" b="1" dirty="0" smtClean="0">
                <a:solidFill>
                  <a:srgbClr val="1A2FFA"/>
                </a:solidFill>
              </a:rPr>
              <a:t>&lt;</a:t>
            </a:r>
            <a:r>
              <a:rPr lang="zh-TW" altLang="en-US" sz="2200" b="1" dirty="0" smtClean="0">
                <a:solidFill>
                  <a:srgbClr val="1A2FFA"/>
                </a:solidFill>
              </a:rPr>
              <a:t>明新盃</a:t>
            </a:r>
            <a:r>
              <a:rPr lang="en-US" altLang="zh-TW" sz="2200" b="1" dirty="0">
                <a:solidFill>
                  <a:srgbClr val="1A2FFA"/>
                </a:solidFill>
              </a:rPr>
              <a:t>&gt;</a:t>
            </a:r>
            <a:r>
              <a:rPr lang="zh-TW" altLang="en-US" sz="2200" dirty="0" smtClean="0"/>
              <a:t> 甚麼</a:t>
            </a:r>
            <a:r>
              <a:rPr lang="zh-TW" altLang="en-US" sz="2200" dirty="0"/>
              <a:t>大</a:t>
            </a:r>
            <a:r>
              <a:rPr lang="zh-TW" altLang="en-US" sz="2200" dirty="0" smtClean="0"/>
              <a:t>賽？ </a:t>
            </a:r>
            <a:r>
              <a:rPr lang="en-US" altLang="zh-TW" sz="2200" dirty="0" smtClean="0"/>
              <a:t>(A)</a:t>
            </a:r>
            <a:r>
              <a:rPr lang="zh-TW" altLang="en-US" sz="2200" dirty="0" smtClean="0"/>
              <a:t> </a:t>
            </a:r>
            <a:r>
              <a:rPr lang="zh-TW" altLang="en-US" sz="2200" dirty="0"/>
              <a:t>短影</a:t>
            </a:r>
            <a:r>
              <a:rPr lang="zh-TW" altLang="en-US" sz="2200" dirty="0" smtClean="0"/>
              <a:t>音行銷   </a:t>
            </a:r>
            <a:r>
              <a:rPr lang="en-US" altLang="zh-TW" sz="2200" dirty="0" smtClean="0"/>
              <a:t>(B)</a:t>
            </a:r>
            <a:r>
              <a:rPr lang="zh-TW" altLang="en-US" sz="2200" dirty="0" smtClean="0"/>
              <a:t> 發</a:t>
            </a:r>
            <a:r>
              <a:rPr lang="zh-TW" altLang="en-US" sz="2200" dirty="0"/>
              <a:t> </a:t>
            </a:r>
            <a:r>
              <a:rPr lang="zh-TW" altLang="en-US" sz="2200" dirty="0" smtClean="0"/>
              <a:t> </a:t>
            </a:r>
            <a:r>
              <a:rPr lang="zh-TW" altLang="en-US" sz="2200" dirty="0"/>
              <a:t> </a:t>
            </a:r>
            <a:r>
              <a:rPr lang="zh-TW" altLang="en-US" sz="2200" dirty="0" smtClean="0"/>
              <a:t> </a:t>
            </a:r>
            <a:r>
              <a:rPr lang="zh-TW" altLang="en-US" sz="2200" dirty="0"/>
              <a:t> </a:t>
            </a:r>
            <a:r>
              <a:rPr lang="en-US" altLang="zh-TW" sz="2200" dirty="0"/>
              <a:t> </a:t>
            </a:r>
            <a:r>
              <a:rPr lang="en-US" altLang="zh-TW" sz="2200" dirty="0" smtClean="0"/>
              <a:t>       </a:t>
            </a:r>
            <a:r>
              <a:rPr lang="zh-TW" altLang="en-US" sz="2200" dirty="0" smtClean="0"/>
              <a:t>明競賽 </a:t>
            </a:r>
            <a:r>
              <a:rPr lang="en-US" altLang="zh-TW" sz="2200" dirty="0" smtClean="0"/>
              <a:t>(C)</a:t>
            </a:r>
            <a:r>
              <a:rPr lang="zh-TW" altLang="en-US" sz="2200" dirty="0" smtClean="0"/>
              <a:t> </a:t>
            </a:r>
            <a:r>
              <a:rPr lang="zh-TW" altLang="en-US" sz="2200" dirty="0"/>
              <a:t>個案</a:t>
            </a:r>
            <a:r>
              <a:rPr lang="zh-TW" altLang="en-US" sz="2200" dirty="0" smtClean="0"/>
              <a:t>競賽   </a:t>
            </a:r>
            <a:r>
              <a:rPr lang="en-US" altLang="zh-TW" sz="2200" dirty="0" smtClean="0"/>
              <a:t>(D)</a:t>
            </a:r>
            <a:r>
              <a:rPr lang="zh-TW" altLang="en-US" sz="2200" dirty="0" smtClean="0"/>
              <a:t> 程式設計競賽</a:t>
            </a:r>
            <a:endParaRPr lang="en-US" altLang="zh-TW" sz="2200" dirty="0" smtClean="0"/>
          </a:p>
          <a:p>
            <a:pPr marL="0" indent="0">
              <a:lnSpc>
                <a:spcPct val="160000"/>
              </a:lnSpc>
              <a:buNone/>
            </a:pPr>
            <a:endParaRPr lang="en-US" altLang="zh-TW" sz="1000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 smtClean="0"/>
              <a:t>3. </a:t>
            </a:r>
            <a:r>
              <a:rPr lang="zh-TW" altLang="en-US" sz="2200" dirty="0" smtClean="0"/>
              <a:t>明</a:t>
            </a:r>
            <a:r>
              <a:rPr lang="zh-TW" altLang="en-US" sz="2200" dirty="0"/>
              <a:t>新企管系擁有哪一種</a:t>
            </a:r>
            <a:r>
              <a:rPr lang="zh-TW" altLang="en-US" sz="2200" b="1" dirty="0">
                <a:solidFill>
                  <a:srgbClr val="1A2FFA"/>
                </a:solidFill>
              </a:rPr>
              <a:t>勞動部認證</a:t>
            </a:r>
            <a:r>
              <a:rPr lang="zh-TW" altLang="en-US" sz="2200" dirty="0"/>
              <a:t>的技術士檢定考場？</a:t>
            </a:r>
            <a:r>
              <a:rPr lang="en-US" altLang="zh-TW" sz="2200" dirty="0"/>
              <a:t>(A)</a:t>
            </a:r>
            <a:r>
              <a:rPr lang="zh-TW" altLang="en-US" sz="2200" dirty="0"/>
              <a:t>電腦</a:t>
            </a:r>
            <a:r>
              <a:rPr lang="zh-TW" altLang="en-US" sz="2200" dirty="0" smtClean="0"/>
              <a:t>軟  體</a:t>
            </a:r>
            <a:r>
              <a:rPr lang="zh-TW" altLang="en-US" sz="2200" dirty="0"/>
              <a:t>應用 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B)</a:t>
            </a:r>
            <a:r>
              <a:rPr lang="zh-TW" altLang="en-US" sz="2200" dirty="0"/>
              <a:t>會計</a:t>
            </a:r>
            <a:r>
              <a:rPr lang="zh-TW" altLang="en-US" sz="2200" dirty="0" smtClean="0"/>
              <a:t>事務  </a:t>
            </a:r>
            <a:r>
              <a:rPr lang="en-US" altLang="zh-TW" sz="2200" b="1" dirty="0">
                <a:latin typeface="華康中黑體"/>
              </a:rPr>
              <a:t>(C)</a:t>
            </a:r>
            <a:r>
              <a:rPr lang="zh-TW" altLang="en-US" sz="2200" b="1" dirty="0">
                <a:latin typeface="華康中黑體"/>
              </a:rPr>
              <a:t>門市</a:t>
            </a:r>
            <a:r>
              <a:rPr lang="zh-TW" altLang="en-US" sz="2200" b="1" dirty="0" smtClean="0">
                <a:latin typeface="華康中黑體"/>
              </a:rPr>
              <a:t>服務  </a:t>
            </a:r>
            <a:r>
              <a:rPr lang="en-US" altLang="zh-TW" sz="2200" dirty="0"/>
              <a:t>(D)</a:t>
            </a:r>
            <a:r>
              <a:rPr lang="zh-TW" altLang="en-US" sz="2200" dirty="0"/>
              <a:t>網頁</a:t>
            </a:r>
            <a:r>
              <a:rPr lang="zh-TW" altLang="en-US" sz="2200" dirty="0" smtClean="0"/>
              <a:t>設計  </a:t>
            </a:r>
            <a:r>
              <a:rPr lang="en-US" altLang="zh-TW" sz="2200" dirty="0"/>
              <a:t>(E)</a:t>
            </a:r>
            <a:r>
              <a:rPr lang="zh-TW" altLang="en-US" sz="2200" dirty="0"/>
              <a:t>餐飲</a:t>
            </a:r>
            <a:r>
              <a:rPr lang="zh-TW" altLang="en-US" sz="2200" dirty="0" smtClean="0"/>
              <a:t>服務</a:t>
            </a:r>
            <a:endParaRPr lang="en-US" altLang="zh-TW" sz="2200" dirty="0" smtClean="0"/>
          </a:p>
          <a:p>
            <a:pPr marL="457200" indent="-457200">
              <a:lnSpc>
                <a:spcPct val="160000"/>
              </a:lnSpc>
              <a:buAutoNum type="arabicPeriod" startAt="3"/>
            </a:pPr>
            <a:endParaRPr lang="en-US" altLang="zh-TW" sz="1000" dirty="0"/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/>
              <a:t>4</a:t>
            </a:r>
            <a:r>
              <a:rPr lang="en-US" altLang="zh-TW" sz="2200" dirty="0" smtClean="0"/>
              <a:t>. </a:t>
            </a:r>
            <a:r>
              <a:rPr lang="zh-TW" altLang="en-US" sz="2200" dirty="0" smtClean="0"/>
              <a:t>明</a:t>
            </a:r>
            <a:r>
              <a:rPr lang="zh-TW" altLang="en-US" sz="2200" dirty="0"/>
              <a:t>新企管系擁有哪一種</a:t>
            </a:r>
            <a:r>
              <a:rPr lang="zh-TW" altLang="en-US" sz="2200" b="1" dirty="0">
                <a:solidFill>
                  <a:srgbClr val="1A2FFA"/>
                </a:solidFill>
              </a:rPr>
              <a:t>實驗室</a:t>
            </a:r>
            <a:r>
              <a:rPr lang="zh-TW" altLang="en-US" sz="2200" dirty="0"/>
              <a:t>？</a:t>
            </a:r>
            <a:r>
              <a:rPr lang="en-US" altLang="zh-TW" sz="2200" dirty="0"/>
              <a:t>(A)</a:t>
            </a:r>
            <a:r>
              <a:rPr lang="zh-TW" altLang="en-US" sz="2200" dirty="0"/>
              <a:t>決策支援</a:t>
            </a:r>
            <a:r>
              <a:rPr lang="zh-TW" altLang="en-US" sz="2200" dirty="0" smtClean="0"/>
              <a:t>系統  </a:t>
            </a:r>
            <a:r>
              <a:rPr lang="en-US" altLang="zh-TW" sz="2200" dirty="0"/>
              <a:t>(B)</a:t>
            </a:r>
            <a:r>
              <a:rPr lang="zh-TW" altLang="en-US" sz="2200" dirty="0"/>
              <a:t>企業</a:t>
            </a:r>
            <a:r>
              <a:rPr lang="zh-TW" altLang="en-US" sz="2200" dirty="0" smtClean="0"/>
              <a:t>營運</a:t>
            </a:r>
            <a:endParaRPr lang="en-US" altLang="zh-TW" sz="2200" dirty="0"/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 smtClean="0"/>
              <a:t>  </a:t>
            </a:r>
            <a:r>
              <a:rPr lang="zh-TW" altLang="en-US" sz="2200" dirty="0" smtClean="0"/>
              <a:t> </a:t>
            </a:r>
            <a:r>
              <a:rPr lang="en-US" altLang="zh-TW" sz="2200" dirty="0"/>
              <a:t>(C)</a:t>
            </a:r>
            <a:r>
              <a:rPr lang="zh-TW" altLang="en-US" sz="2200" dirty="0"/>
              <a:t>區塊</a:t>
            </a:r>
            <a:r>
              <a:rPr lang="zh-TW" altLang="en-US" sz="2200" dirty="0" smtClean="0"/>
              <a:t>鏈   </a:t>
            </a:r>
            <a:r>
              <a:rPr lang="en-US" altLang="zh-TW" sz="2200" b="1" dirty="0"/>
              <a:t>(D)</a:t>
            </a:r>
            <a:r>
              <a:rPr lang="zh-TW" altLang="en-US" sz="2200" b="1" dirty="0"/>
              <a:t>智慧零售 </a:t>
            </a:r>
            <a:r>
              <a:rPr lang="zh-TW" altLang="en-US" sz="2200" b="1" dirty="0" smtClean="0"/>
              <a:t> 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E)</a:t>
            </a:r>
            <a:r>
              <a:rPr lang="zh-TW" altLang="en-US" sz="2200" dirty="0"/>
              <a:t>物聯網 </a:t>
            </a:r>
            <a:endParaRPr lang="en-US" altLang="zh-TW" sz="2200" dirty="0" smtClean="0"/>
          </a:p>
          <a:p>
            <a:pPr marL="0" indent="0">
              <a:lnSpc>
                <a:spcPct val="160000"/>
              </a:lnSpc>
              <a:buNone/>
            </a:pPr>
            <a:endParaRPr lang="zh-TW" altLang="en-US" sz="2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有獎徵答</a:t>
            </a:r>
            <a:endParaRPr lang="zh-TW" altLang="en-US" sz="44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6"/>
            <a:ext cx="8352928" cy="4764187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/>
              <a:t>5</a:t>
            </a:r>
            <a:r>
              <a:rPr lang="en-US" altLang="zh-TW" sz="2200" dirty="0" smtClean="0"/>
              <a:t>. </a:t>
            </a:r>
            <a:r>
              <a:rPr lang="zh-TW" altLang="en-US" sz="2200" dirty="0"/>
              <a:t>明新企管系</a:t>
            </a:r>
            <a:r>
              <a:rPr lang="zh-TW" altLang="en-US" sz="2200" dirty="0" smtClean="0"/>
              <a:t>的</a:t>
            </a:r>
            <a:r>
              <a:rPr lang="zh-TW" altLang="en-US" sz="2200" b="1" dirty="0" smtClean="0">
                <a:solidFill>
                  <a:srgbClr val="1A2FFA"/>
                </a:solidFill>
              </a:rPr>
              <a:t>教學策略</a:t>
            </a:r>
            <a:r>
              <a:rPr lang="zh-TW" altLang="en-US" sz="2200" dirty="0" smtClean="0"/>
              <a:t>？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A</a:t>
            </a:r>
            <a:r>
              <a:rPr lang="en-US" altLang="zh-TW" sz="2200" dirty="0" smtClean="0"/>
              <a:t>)</a:t>
            </a:r>
            <a:r>
              <a:rPr lang="zh-TW" altLang="en-US" sz="2200" dirty="0"/>
              <a:t>競賽教育</a:t>
            </a:r>
            <a:r>
              <a:rPr lang="zh-TW" altLang="en-US" sz="2200" dirty="0" smtClean="0"/>
              <a:t>   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B</a:t>
            </a:r>
            <a:r>
              <a:rPr lang="en-US" altLang="zh-TW" sz="2200" dirty="0" smtClean="0"/>
              <a:t>)</a:t>
            </a:r>
            <a:r>
              <a:rPr lang="zh-TW" altLang="en-US" sz="2200" dirty="0"/>
              <a:t>國際交流</a:t>
            </a:r>
            <a:r>
              <a:rPr lang="zh-TW" altLang="en-US" sz="2200" dirty="0" smtClean="0"/>
              <a:t>   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C</a:t>
            </a:r>
            <a:r>
              <a:rPr lang="en-US" altLang="zh-TW" sz="2200" dirty="0" smtClean="0"/>
              <a:t>)</a:t>
            </a:r>
            <a:r>
              <a:rPr lang="zh-TW" altLang="en-US" sz="2200" dirty="0" smtClean="0"/>
              <a:t>體驗 學習   </a:t>
            </a:r>
            <a:r>
              <a:rPr lang="en-US" altLang="zh-TW" sz="2200" b="1" dirty="0" smtClean="0"/>
              <a:t>(D)</a:t>
            </a:r>
            <a:r>
              <a:rPr lang="zh-TW" altLang="en-US" sz="2200" b="1" dirty="0" smtClean="0"/>
              <a:t>以上皆是</a:t>
            </a:r>
            <a:r>
              <a:rPr lang="en-US" altLang="zh-TW" sz="2200" b="1" dirty="0" smtClean="0"/>
              <a:t> </a:t>
            </a:r>
            <a:endParaRPr lang="en-US" altLang="zh-TW" sz="2200" b="1" dirty="0" smtClean="0"/>
          </a:p>
          <a:p>
            <a:pPr marL="0" indent="0">
              <a:lnSpc>
                <a:spcPct val="160000"/>
              </a:lnSpc>
              <a:buNone/>
            </a:pPr>
            <a:endParaRPr lang="en-US" altLang="zh-TW" sz="2200" b="1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/>
              <a:t>6</a:t>
            </a:r>
            <a:r>
              <a:rPr lang="en-US" altLang="zh-TW" sz="2200" dirty="0" smtClean="0"/>
              <a:t>. </a:t>
            </a:r>
            <a:r>
              <a:rPr lang="zh-TW" altLang="en-US" sz="2200" dirty="0"/>
              <a:t>明新企管系的</a:t>
            </a:r>
            <a:r>
              <a:rPr lang="zh-TW" altLang="en-US" sz="2200" b="1" dirty="0">
                <a:solidFill>
                  <a:srgbClr val="1A2FFA"/>
                </a:solidFill>
              </a:rPr>
              <a:t>無人商店</a:t>
            </a:r>
            <a:r>
              <a:rPr lang="zh-TW" altLang="en-US" sz="2200" dirty="0"/>
              <a:t>採用何種方式進行門禁管理？ </a:t>
            </a:r>
            <a:r>
              <a:rPr lang="en-US" altLang="zh-TW" sz="2200" dirty="0"/>
              <a:t>(A)</a:t>
            </a:r>
            <a:r>
              <a:rPr lang="zh-TW" altLang="en-US" sz="2200" dirty="0"/>
              <a:t>指紋辨識  </a:t>
            </a:r>
            <a:r>
              <a:rPr lang="en-US" altLang="zh-TW" sz="2200" b="1" dirty="0"/>
              <a:t>(B)</a:t>
            </a:r>
            <a:r>
              <a:rPr lang="zh-TW" altLang="en-US" sz="2200" b="1" dirty="0"/>
              <a:t>人臉辨識  </a:t>
            </a:r>
            <a:r>
              <a:rPr lang="en-US" altLang="zh-TW" sz="2200" dirty="0"/>
              <a:t>(C)</a:t>
            </a:r>
            <a:r>
              <a:rPr lang="zh-TW" altLang="en-US" sz="2200" dirty="0"/>
              <a:t>瞳孔辨識  </a:t>
            </a:r>
            <a:r>
              <a:rPr lang="en-US" altLang="zh-TW" sz="2200" dirty="0"/>
              <a:t>(D)</a:t>
            </a:r>
            <a:r>
              <a:rPr lang="zh-TW" altLang="en-US" sz="2200" dirty="0"/>
              <a:t>密碼辨識  </a:t>
            </a:r>
            <a:r>
              <a:rPr lang="en-US" altLang="zh-TW" sz="2200" dirty="0"/>
              <a:t>(E)</a:t>
            </a:r>
            <a:r>
              <a:rPr lang="zh-TW" altLang="en-US" sz="2200" dirty="0"/>
              <a:t>門禁卡辨識</a:t>
            </a:r>
            <a:endParaRPr lang="zh-TW" altLang="en-US" sz="2200" dirty="0"/>
          </a:p>
          <a:p>
            <a:pPr marL="0" indent="0">
              <a:lnSpc>
                <a:spcPct val="160000"/>
              </a:lnSpc>
              <a:buNone/>
            </a:pPr>
            <a:endParaRPr lang="en-US" altLang="zh-TW" sz="2200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2200" dirty="0"/>
              <a:t>7</a:t>
            </a:r>
            <a:r>
              <a:rPr lang="en-US" altLang="zh-TW" sz="2200" dirty="0" smtClean="0"/>
              <a:t>. </a:t>
            </a:r>
            <a:r>
              <a:rPr lang="zh-TW" altLang="en-US" sz="2200" dirty="0"/>
              <a:t>明新企管</a:t>
            </a:r>
            <a:r>
              <a:rPr lang="zh-TW" altLang="en-US" sz="2200" dirty="0" smtClean="0"/>
              <a:t>系的</a:t>
            </a:r>
            <a:r>
              <a:rPr lang="zh-TW" altLang="en-US" sz="2200" b="1" dirty="0" smtClean="0">
                <a:solidFill>
                  <a:srgbClr val="1A2FFA"/>
                </a:solidFill>
              </a:rPr>
              <a:t>課程特色</a:t>
            </a:r>
            <a:r>
              <a:rPr lang="zh-TW" altLang="en-US" sz="2200" dirty="0" smtClean="0"/>
              <a:t>？</a:t>
            </a:r>
            <a:r>
              <a:rPr lang="en-US" altLang="zh-TW" sz="2200" dirty="0" smtClean="0"/>
              <a:t> (</a:t>
            </a:r>
            <a:r>
              <a:rPr lang="en-US" altLang="zh-TW" sz="2200" dirty="0"/>
              <a:t>A</a:t>
            </a:r>
            <a:r>
              <a:rPr lang="en-US" altLang="zh-TW" sz="2200" dirty="0" smtClean="0"/>
              <a:t>)</a:t>
            </a:r>
            <a:r>
              <a:rPr lang="zh-TW" altLang="en-US" sz="2200" dirty="0"/>
              <a:t>數位商務</a:t>
            </a:r>
            <a:r>
              <a:rPr lang="zh-TW" altLang="en-US" sz="2200" dirty="0" smtClean="0"/>
              <a:t> 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B</a:t>
            </a:r>
            <a:r>
              <a:rPr lang="en-US" altLang="zh-TW" sz="2200" dirty="0" smtClean="0"/>
              <a:t>)</a:t>
            </a:r>
            <a:r>
              <a:rPr lang="zh-TW" altLang="en-US" sz="2200" dirty="0" smtClean="0"/>
              <a:t>永續管理   </a:t>
            </a:r>
            <a:r>
              <a:rPr lang="en-US" altLang="zh-TW" sz="2200" dirty="0" smtClean="0"/>
              <a:t>(</a:t>
            </a:r>
            <a:r>
              <a:rPr lang="en-US" altLang="zh-TW" sz="2200" dirty="0"/>
              <a:t>C</a:t>
            </a:r>
            <a:r>
              <a:rPr lang="en-US" altLang="zh-TW" sz="2200" dirty="0" smtClean="0"/>
              <a:t>)</a:t>
            </a:r>
            <a:r>
              <a:rPr lang="zh-TW" altLang="en-US" sz="2200" b="1" dirty="0"/>
              <a:t>以上皆是</a:t>
            </a:r>
            <a:endParaRPr lang="en-US" altLang="zh-TW" sz="2200" b="1" dirty="0" smtClean="0"/>
          </a:p>
          <a:p>
            <a:pPr>
              <a:lnSpc>
                <a:spcPct val="160000"/>
              </a:lnSpc>
            </a:pPr>
            <a:endParaRPr lang="en-US" altLang="zh-TW" sz="2800" dirty="0"/>
          </a:p>
          <a:p>
            <a:pPr>
              <a:lnSpc>
                <a:spcPct val="16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3075B-95BB-42CB-91E0-5145A8484C1F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649" y="784314"/>
            <a:ext cx="9144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 rot="624831">
            <a:off x="1024828" y="1501026"/>
            <a:ext cx="1512168" cy="132343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rgbClr val="FF0000"/>
                </a:solidFill>
                <a:ea typeface="標楷體" panose="03000509000000000000" charset="-120"/>
              </a:rPr>
              <a:t>明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75314" y="1321463"/>
            <a:ext cx="1512168" cy="13234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rgbClr val="FF0000"/>
                </a:solidFill>
                <a:ea typeface="標楷體" panose="03000509000000000000" charset="-120"/>
              </a:rPr>
              <a:t>新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 rot="314753">
            <a:off x="3911757" y="1560435"/>
            <a:ext cx="1512168" cy="132343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rgbClr val="FF0000"/>
                </a:solidFill>
                <a:ea typeface="標楷體" panose="03000509000000000000" charset="-120"/>
              </a:rPr>
              <a:t>企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148064" y="1196752"/>
            <a:ext cx="1512168" cy="132343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rgbClr val="FF0000"/>
                </a:solidFill>
                <a:ea typeface="標楷體" panose="03000509000000000000" charset="-120"/>
              </a:rPr>
              <a:t>管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波浪 3"/>
          <p:cNvSpPr/>
          <p:nvPr/>
        </p:nvSpPr>
        <p:spPr>
          <a:xfrm>
            <a:off x="2385401" y="3457725"/>
            <a:ext cx="4464496" cy="1502779"/>
          </a:xfrm>
          <a:prstGeom prst="wav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TW" sz="6600" b="1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rPr>
              <a:t>~</a:t>
            </a:r>
            <a:r>
              <a:rPr kumimoji="0" lang="zh-TW" altLang="en-US" sz="5000" b="1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rPr>
              <a:t>歡迎您</a:t>
            </a:r>
            <a:r>
              <a:rPr kumimoji="0" lang="en-US" altLang="zh-TW" sz="6600" b="1" dirty="0">
                <a:solidFill>
                  <a:schemeClr val="bg1"/>
                </a:solidFill>
                <a:latin typeface="標楷體" panose="03000509000000000000" charset="-120"/>
                <a:ea typeface="標楷體" panose="03000509000000000000" charset="-120"/>
              </a:rPr>
              <a:t>~</a:t>
            </a:r>
            <a:endParaRPr kumimoji="0" lang="en-US" altLang="zh-TW" sz="6600" b="1" dirty="0">
              <a:solidFill>
                <a:schemeClr val="bg1"/>
              </a:solidFill>
              <a:latin typeface="標楷體" panose="03000509000000000000" charset="-120"/>
              <a:ea typeface="標楷體" panose="03000509000000000000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 rot="20924594">
            <a:off x="6589166" y="1405494"/>
            <a:ext cx="1512168" cy="132343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rgbClr val="FF0000"/>
                </a:solidFill>
                <a:ea typeface="標楷體" panose="03000509000000000000" charset="-120"/>
              </a:rPr>
              <a:t>系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2521" b="73501"/>
          <a:stretch>
            <a:fillRect/>
          </a:stretch>
        </p:blipFill>
        <p:spPr>
          <a:xfrm>
            <a:off x="2383271" y="5310500"/>
            <a:ext cx="4843827" cy="957586"/>
          </a:xfrm>
          <a:prstGeom prst="rect">
            <a:avLst/>
          </a:prstGeom>
        </p:spPr>
      </p:pic>
      <p:pic>
        <p:nvPicPr>
          <p:cNvPr id="10" name="Picture 2" descr="C:\Users\User\Desktop\S__28393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20437"/>
            <a:ext cx="1177354" cy="11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24173" y="48691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 </a:t>
            </a:r>
            <a:r>
              <a:rPr lang="zh-TW" altLang="en-US" b="1" dirty="0" smtClean="0">
                <a:solidFill>
                  <a:srgbClr val="1A2F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聯繫系主任</a:t>
            </a:r>
            <a:endParaRPr lang="zh-TW" altLang="en-US" b="1" dirty="0">
              <a:solidFill>
                <a:srgbClr val="1A2F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  <p:bldP spid="4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3707607" y="880795"/>
            <a:ext cx="3794522" cy="1134666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b="1" dirty="0" smtClean="0">
                <a:solidFill>
                  <a:srgbClr val="FF0066"/>
                </a:solidFill>
                <a:latin typeface="標楷體" panose="03000509000000000000" charset="-120"/>
                <a:ea typeface="標楷體" panose="03000509000000000000" charset="-120"/>
              </a:rPr>
            </a:br>
            <a:r>
              <a:rPr lang="zh-TW" altLang="en-US" sz="3000" b="1" dirty="0">
                <a:solidFill>
                  <a:srgbClr val="0000FF"/>
                </a:solidFill>
                <a:latin typeface="標楷體" panose="03000509000000000000" charset="-120"/>
                <a:ea typeface="標楷體" panose="03000509000000000000" charset="-120"/>
              </a:rPr>
              <a:t>明新科技大學</a:t>
            </a:r>
            <a:br>
              <a:rPr lang="en-US" altLang="zh-TW" sz="2700" b="1" dirty="0">
                <a:solidFill>
                  <a:srgbClr val="0000FF"/>
                </a:solidFill>
                <a:latin typeface="標楷體" panose="03000509000000000000" charset="-120"/>
                <a:ea typeface="標楷體" panose="03000509000000000000" charset="-120"/>
              </a:rPr>
            </a:br>
            <a:r>
              <a:rPr lang="zh-TW" altLang="en-US" sz="3100" b="1" dirty="0">
                <a:solidFill>
                  <a:srgbClr val="FF0000"/>
                </a:solidFill>
                <a:latin typeface="標楷體" panose="03000509000000000000" charset="-120"/>
                <a:ea typeface="標楷體" panose="03000509000000000000" charset="-120"/>
              </a:rPr>
              <a:t>日間部學雜費</a:t>
            </a:r>
            <a:r>
              <a:rPr lang="en-US" altLang="zh-TW" sz="3100" b="1" dirty="0">
                <a:solidFill>
                  <a:srgbClr val="FF0000"/>
                </a:solidFill>
                <a:latin typeface="標楷體" panose="03000509000000000000" charset="-120"/>
                <a:ea typeface="標楷體" panose="03000509000000000000" charset="-120"/>
              </a:rPr>
              <a:t>23</a:t>
            </a:r>
            <a:r>
              <a:rPr lang="zh-TW" altLang="en-US" sz="3100" b="1" dirty="0">
                <a:solidFill>
                  <a:srgbClr val="FF0000"/>
                </a:solidFill>
                <a:latin typeface="標楷體" panose="03000509000000000000" charset="-120"/>
                <a:ea typeface="標楷體" panose="03000509000000000000" charset="-120"/>
              </a:rPr>
              <a:t>年來</a:t>
            </a:r>
            <a:br>
              <a:rPr lang="en-US" altLang="zh-TW" sz="3100" b="1" dirty="0">
                <a:solidFill>
                  <a:srgbClr val="FF0000"/>
                </a:solidFill>
                <a:latin typeface="標楷體" panose="03000509000000000000" charset="-120"/>
                <a:ea typeface="標楷體" panose="03000509000000000000" charset="-120"/>
              </a:rPr>
            </a:br>
            <a:r>
              <a:rPr lang="zh-TW" altLang="en-US" sz="3100" b="1" dirty="0">
                <a:solidFill>
                  <a:srgbClr val="FF0000"/>
                </a:solidFill>
                <a:latin typeface="標楷體" panose="03000509000000000000" charset="-120"/>
                <a:ea typeface="標楷體" panose="03000509000000000000" charset="-120"/>
              </a:rPr>
              <a:t>均不調整</a:t>
            </a:r>
            <a:endParaRPr lang="zh-TW" altLang="en-US" sz="3100" b="1" dirty="0">
              <a:solidFill>
                <a:srgbClr val="FF0000"/>
              </a:solidFill>
              <a:latin typeface="標楷體" panose="03000509000000000000" charset="-120"/>
              <a:ea typeface="標楷體" panose="03000509000000000000" charset="-120"/>
            </a:endParaRPr>
          </a:p>
        </p:txBody>
      </p:sp>
      <p:sp>
        <p:nvSpPr>
          <p:cNvPr id="19459" name="矩形 4"/>
          <p:cNvSpPr>
            <a:spLocks noChangeArrowheads="1"/>
          </p:cNvSpPr>
          <p:nvPr/>
        </p:nvSpPr>
        <p:spPr bwMode="auto">
          <a:xfrm>
            <a:off x="4139804" y="2402681"/>
            <a:ext cx="1847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2700" b="1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700" b="1">
              <a:solidFill>
                <a:srgbClr val="333333"/>
              </a:solidFill>
              <a:latin typeface="Tahoma" panose="020B0604030504040204" pitchFamily="34" charset="0"/>
            </a:endParaRPr>
          </a:p>
        </p:txBody>
      </p:sp>
      <p:sp>
        <p:nvSpPr>
          <p:cNvPr id="19460" name="矩形 5"/>
          <p:cNvSpPr>
            <a:spLocks noChangeArrowheads="1"/>
          </p:cNvSpPr>
          <p:nvPr/>
        </p:nvSpPr>
        <p:spPr bwMode="auto">
          <a:xfrm>
            <a:off x="3885652" y="2381802"/>
            <a:ext cx="3901679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*  </a:t>
            </a:r>
            <a:r>
              <a:rPr lang="en-US" altLang="zh-TW" sz="15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112</a:t>
            </a:r>
            <a:r>
              <a:rPr lang="zh-TW" alt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學年度明新科技大學在全國私校</a:t>
            </a:r>
            <a:endParaRPr lang="en-US" altLang="zh-TW" sz="1500" b="1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charset="-12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     學雜費排名如下</a:t>
            </a:r>
            <a:r>
              <a:rPr lang="zh-TW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charset="-120"/>
                <a:cs typeface="Times New Roman" panose="02020603050405020304" pitchFamily="18" charset="0"/>
              </a:rPr>
              <a:t>：</a:t>
            </a:r>
            <a:r>
              <a:rPr lang="zh-TW" altLang="en-US" sz="1200" b="1" dirty="0">
                <a:solidFill>
                  <a:srgbClr val="000000"/>
                </a:solidFill>
                <a:latin typeface="Tahoma" panose="020B0604030504040204" pitchFamily="34" charset="0"/>
              </a:rPr>
              <a:t>	</a:t>
            </a: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000000"/>
                </a:solidFill>
                <a:latin typeface="Tahoma" panose="020B0604030504040204" pitchFamily="34" charset="0"/>
                <a:ea typeface="新細明體" panose="02020500000000000000" charset="-120"/>
              </a:rPr>
              <a:t>				</a:t>
            </a:r>
            <a:endParaRPr kumimoji="1" lang="zh-TW" altLang="en-US" b="1" dirty="0">
              <a:solidFill>
                <a:srgbClr val="000000"/>
              </a:solidFill>
              <a:latin typeface="Tahoma" panose="020B0604030504040204" pitchFamily="34" charset="0"/>
              <a:ea typeface="新細明體" panose="02020500000000000000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858876" y="3141320"/>
          <a:ext cx="4691362" cy="1818192"/>
        </p:xfrm>
        <a:graphic>
          <a:graphicData uri="http://schemas.openxmlformats.org/drawingml/2006/table">
            <a:tbl>
              <a:tblPr/>
              <a:tblGrid>
                <a:gridCol w="1688891"/>
                <a:gridCol w="1438683"/>
                <a:gridCol w="781894"/>
                <a:gridCol w="781894"/>
              </a:tblGrid>
              <a:tr h="500531">
                <a:tc gridSpan="4">
                  <a:txBody>
                    <a:bodyPr/>
                    <a:lstStyle/>
                    <a:p>
                      <a:pPr algn="ctr" fontAlgn="b"/>
                      <a:endParaRPr lang="en-US" altLang="zh-TW" sz="1400" b="1" i="0" u="none" strike="noStrike" dirty="0" smtClean="0">
                        <a:effectLst/>
                        <a:latin typeface="標楷體" panose="03000509000000000000" charset="-120"/>
                      </a:endParaRPr>
                    </a:p>
                    <a:p>
                      <a:pPr algn="ctr" fontAlgn="b"/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明</a:t>
                      </a:r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新科技大學</a:t>
                      </a:r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112</a:t>
                      </a:r>
                      <a:r>
                        <a:rPr lang="zh-TW" alt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 </a:t>
                      </a:r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學年</a:t>
                      </a:r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度佔全國私立技專校院學雜費</a:t>
                      </a:r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排名</a:t>
                      </a:r>
                      <a:endParaRPr lang="en-US" altLang="zh-TW" sz="1400" b="1" i="0" u="none" strike="noStrike" dirty="0" smtClean="0">
                        <a:effectLst/>
                        <a:latin typeface="標楷體" panose="03000509000000000000" charset="-120"/>
                      </a:endParaRPr>
                    </a:p>
                    <a:p>
                      <a:pPr algn="ctr" fontAlgn="b"/>
                      <a:endParaRPr lang="zh-TW" altLang="en-US" sz="14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5327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類別</a:t>
                      </a:r>
                      <a:r>
                        <a:rPr lang="en-US" altLang="zh-TW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\</a:t>
                      </a:r>
                      <a:r>
                        <a:rPr lang="zh-TW" alt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日間部</a:t>
                      </a:r>
                      <a:endParaRPr lang="zh-TW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工學院</a:t>
                      </a:r>
                      <a:endParaRPr lang="zh-TW" altLang="en-US" sz="14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商學院</a:t>
                      </a:r>
                      <a:endParaRPr lang="zh-TW" altLang="en-US" sz="14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99"/>
                    </a:solidFill>
                  </a:tcPr>
                </a:tc>
                <a:tc hMerge="1">
                  <a:tcPr/>
                </a:tc>
              </a:tr>
              <a:tr h="28418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effectLst/>
                          <a:latin typeface="標楷體" panose="03000509000000000000" charset="-120"/>
                        </a:rPr>
                        <a:t>學雜費</a:t>
                      </a:r>
                      <a:r>
                        <a:rPr lang="zh-TW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由高至低</a:t>
                      </a:r>
                      <a:r>
                        <a:rPr lang="zh-TW" altLang="en-US" sz="1200" b="1" i="0" u="none" strike="noStrike" dirty="0">
                          <a:effectLst/>
                          <a:latin typeface="標楷體" panose="03000509000000000000" charset="-120"/>
                        </a:rPr>
                        <a:t>排名</a:t>
                      </a:r>
                      <a:endParaRPr lang="zh-TW" altLang="en-US" sz="12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35</a:t>
                      </a:r>
                      <a:endParaRPr lang="en-US" altLang="zh-TW" sz="15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44</a:t>
                      </a:r>
                      <a:endParaRPr lang="en-US" altLang="zh-TW" sz="15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25327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學校數</a:t>
                      </a:r>
                      <a:endParaRPr lang="zh-TW" altLang="en-US" sz="14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E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全國</a:t>
                      </a:r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47</a:t>
                      </a:r>
                      <a:r>
                        <a:rPr lang="zh-TW" altLang="en-US" sz="1400" b="1" i="0" u="none" strike="noStrike" dirty="0" smtClean="0">
                          <a:effectLst/>
                          <a:latin typeface="標楷體" panose="03000509000000000000" charset="-120"/>
                        </a:rPr>
                        <a:t>所</a:t>
                      </a:r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學校</a:t>
                      </a:r>
                      <a:endParaRPr lang="zh-TW" altLang="en-US" sz="14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全國</a:t>
                      </a:r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charset="-120"/>
                        </a:rPr>
                        <a:t>52</a:t>
                      </a:r>
                      <a:r>
                        <a:rPr lang="zh-TW" altLang="en-US" sz="1400" b="1" i="0" u="none" strike="noStrike" dirty="0">
                          <a:effectLst/>
                          <a:latin typeface="標楷體" panose="03000509000000000000" charset="-120"/>
                        </a:rPr>
                        <a:t>所學校</a:t>
                      </a:r>
                      <a:endParaRPr lang="zh-TW" altLang="en-US" sz="1400" b="1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191462">
                <a:tc rowSpan="2" gridSpan="2">
                  <a:txBody>
                    <a:bodyPr/>
                    <a:lstStyle/>
                    <a:p>
                      <a:pPr algn="l" fontAlgn="t"/>
                      <a:endParaRPr lang="en-US" altLang="zh-TW" sz="1100" b="0" i="0" u="none" strike="noStrike" dirty="0" smtClean="0">
                        <a:effectLst/>
                        <a:latin typeface="標楷體" panose="03000509000000000000" charset="-120"/>
                      </a:endParaRPr>
                    </a:p>
                    <a:p>
                      <a:pPr algn="l" fontAlgn="t"/>
                      <a:r>
                        <a:rPr lang="zh-TW" altLang="en-US" sz="1100" b="0" i="0" u="none" strike="noStrike" dirty="0" smtClean="0">
                          <a:effectLst/>
                          <a:latin typeface="標楷體" panose="03000509000000000000" charset="-120"/>
                        </a:rPr>
                        <a:t>資料</a:t>
                      </a:r>
                      <a:r>
                        <a:rPr lang="zh-TW" altLang="en-US" sz="1100" b="0" i="0" u="none" strike="noStrike" dirty="0">
                          <a:effectLst/>
                          <a:latin typeface="標楷體" panose="03000509000000000000" charset="-120"/>
                        </a:rPr>
                        <a:t>來源：教育部</a:t>
                      </a:r>
                      <a:r>
                        <a:rPr lang="zh-TW" altLang="en-US" sz="1100" b="0" i="0" u="none" strike="noStrike" dirty="0" smtClean="0">
                          <a:effectLst/>
                          <a:latin typeface="標楷體" panose="03000509000000000000" charset="-120"/>
                        </a:rPr>
                        <a:t>網站公告</a:t>
                      </a:r>
                      <a:endParaRPr lang="zh-TW" altLang="en-US" sz="1100" b="0" i="0" u="none" strike="noStrike" dirty="0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h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>
                        <a:effectLst/>
                        <a:latin typeface="標楷體" panose="03000509000000000000" charset="-120"/>
                      </a:endParaRPr>
                    </a:p>
                  </a:txBody>
                  <a:tcPr marL="4454" marR="4454" marT="445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1462">
                <a:tc vMerge="1" gridSpan="2">
                  <a:tcPr/>
                </a:tc>
                <a:tc vMerge="1" h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4454" marR="4454" marT="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4454" marR="4454" marT="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485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1pPr>
            <a:lvl2pPr marL="557530" indent="-21463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CDB9BC-1D2D-455D-9B43-9D7889FCB92C}" type="slidenum">
              <a:rPr kumimoji="0" lang="zh-TW" altLang="en-US" b="1">
                <a:solidFill>
                  <a:srgbClr val="000000"/>
                </a:solidFill>
              </a:rPr>
            </a:fld>
            <a:endParaRPr kumimoji="0" lang="en-US" altLang="zh-TW" b="1">
              <a:solidFill>
                <a:srgbClr val="000000"/>
              </a:solidFill>
            </a:endParaRPr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</p:nvPr>
        </p:nvGraphicFramePr>
        <p:xfrm>
          <a:off x="865909" y="981071"/>
          <a:ext cx="2409278" cy="4940028"/>
        </p:xfrm>
        <a:graphic>
          <a:graphicData uri="http://schemas.openxmlformats.org/drawingml/2006/table">
            <a:tbl>
              <a:tblPr/>
              <a:tblGrid>
                <a:gridCol w="216661"/>
                <a:gridCol w="606654"/>
                <a:gridCol w="285993"/>
                <a:gridCol w="216661"/>
                <a:gridCol w="606654"/>
                <a:gridCol w="476655"/>
              </a:tblGrid>
              <a:tr h="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1" i="0" u="none" strike="noStrike" dirty="0" smtClean="0">
                          <a:effectLst/>
                          <a:latin typeface="新細明體" panose="02020500000000000000" charset="-120"/>
                        </a:rPr>
                        <a:t>109</a:t>
                      </a:r>
                      <a:r>
                        <a:rPr lang="zh-TW" altLang="en-US" sz="500" b="1" i="0" u="none" strike="noStrike" dirty="0" smtClean="0">
                          <a:effectLst/>
                          <a:latin typeface="新細明體" panose="02020500000000000000" charset="-120"/>
                        </a:rPr>
                        <a:t>學年</a:t>
                      </a:r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度各校學雜費排名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編號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校名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工學院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編號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校名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商</a:t>
                      </a:r>
                      <a:r>
                        <a:rPr lang="en-US" altLang="zh-TW" sz="500" b="1" i="0" u="none" strike="noStrike" dirty="0">
                          <a:effectLst/>
                          <a:latin typeface="新細明體" panose="02020500000000000000" charset="-120"/>
                        </a:rPr>
                        <a:t>(</a:t>
                      </a:r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管理</a:t>
                      </a:r>
                      <a:r>
                        <a:rPr lang="en-US" altLang="zh-TW" sz="500" b="1" i="0" u="none" strike="noStrike" dirty="0">
                          <a:effectLst/>
                          <a:latin typeface="新細明體" panose="02020500000000000000" charset="-120"/>
                        </a:rPr>
                        <a:t>)</a:t>
                      </a:r>
                      <a:r>
                        <a:rPr lang="zh-TW" altLang="en-US" sz="500" b="1" i="0" u="none" strike="noStrike" dirty="0">
                          <a:effectLst/>
                          <a:latin typeface="新細明體" panose="02020500000000000000" charset="-120"/>
                        </a:rPr>
                        <a:t>學院</a:t>
                      </a:r>
                      <a:endParaRPr lang="zh-TW" altLang="en-US" sz="500" b="1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1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朝陽科技大學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55,684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輔英科技大學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53,870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南臺科技大學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55,270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文藻外語大學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52,544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台北海洋科技大學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55,000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嘉南藥理大學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50,575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正修科技大學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54,735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朝陽科技大學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48,409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宏國德霖科技大學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54,290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南臺科技大學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48,135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建國科技大學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54,220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大仁科技大學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48,028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修平科技大學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54,220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台北海洋科技大學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47,720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吳鳳科技大學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54,130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正修科技大學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47,597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健行科技大學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54,124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崇右影藝科技大學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47,534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南榮科技大學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54,050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宏國德霖科技大學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47,325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聖約翰科技大學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53,938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醒吾科技大學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47,317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東方設計大學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53,900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修平科技大學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47,266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輔英科技大學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53,870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建國科技大學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47,256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大仁科技大學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53,453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吳鳳科技大學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47,220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台南應用科技大學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53,390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健行科技大學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47,165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萬能科技大學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53,390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大同技術學院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47,116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樹德科技大學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53,390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南榮科技大學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47,086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華夏科技大學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53,390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東方設計大學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46,930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南開科技大學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53,202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19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聖約翰科技大學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46,915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嶺東科技大學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52,542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樹德科技大學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46,433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弘光科技大學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52,369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萬能科技大學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46,432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崑山科技大學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52,206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台南應用科技大學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46,430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中華科技大學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51,743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黎明技術學院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46,426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51,658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華夏科技大學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46,425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僑光科技大學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51,653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南開科技大學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46,370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育達科技大學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51,643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26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致理科技大學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45,910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中臺科技大學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51,640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27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嶺東科技大學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45,782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美和科技大學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51,582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28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美和科技大學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45,478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29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南亞技術學院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51,556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29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崑山科技大學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45,437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遠東科技大學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51,450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30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中華醫事科技大學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45,434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元培醫事科技大學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51,440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31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德明財經科技大學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45,320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東南科技大學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51,343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32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蘭陽技術學院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45,170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龍華科技大學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51,308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中華科技大學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45,055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大華科技大學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51,217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中國科技大學</a:t>
                      </a:r>
                      <a:endParaRPr lang="zh-TW" altLang="en-US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45,025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明新科技大學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51,210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中臺科技大學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45,020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蘭陽技術學院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50,900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育達科技大學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45,020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高苑科技大學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50,853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僑光科技大學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45,020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中州科技大學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50,853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南亞技術學院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44,839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和春技術學院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50,850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39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元培醫事科技大學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44,820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環球科技大學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50,849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遠東科技大學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44,820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大漢技術學院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50,849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東南科技大學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44,710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臺北城市科技大學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50,843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龍華科技大學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44,630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黎明技術學院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50,843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43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大華科技大學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44,625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明志科技大學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50,760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明新科技大學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44,617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亞東技術學院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50,105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45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環球科技大學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44,222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景文科技大學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49,628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46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大漢技術學院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44,222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大同技術學院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   </a:t>
                      </a:r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47,116 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47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高苑科技大學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44,221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48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中州科技大學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44,220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49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和春技術學院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44,220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50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臺北城市科技大學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44,210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51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亞東技術學院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43,512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500" b="0" i="0" u="none" strike="noStrike">
                          <a:effectLst/>
                          <a:latin typeface="新細明體" panose="02020500000000000000" charset="-120"/>
                        </a:rPr>
                        <a:t>52</a:t>
                      </a:r>
                      <a:endParaRPr lang="en-US" altLang="zh-TW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500" b="0" i="0" u="none" strike="noStrike">
                          <a:effectLst/>
                          <a:latin typeface="新細明體" panose="02020500000000000000" charset="-120"/>
                        </a:rPr>
                        <a:t>景文科技大學</a:t>
                      </a:r>
                      <a:endParaRPr lang="zh-TW" altLang="en-US" sz="500" b="0" i="0" u="none" strike="noStrike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" b="0" i="0" u="none" strike="noStrike" dirty="0">
                          <a:effectLst/>
                          <a:latin typeface="新細明體" panose="02020500000000000000" charset="-120"/>
                        </a:rPr>
                        <a:t>              </a:t>
                      </a:r>
                      <a:r>
                        <a:rPr lang="en-US" altLang="zh-TW" sz="500" b="0" i="0" u="none" strike="noStrike" dirty="0">
                          <a:effectLst/>
                          <a:latin typeface="新細明體" panose="02020500000000000000" charset="-120"/>
                        </a:rPr>
                        <a:t>43,160 </a:t>
                      </a:r>
                      <a:endParaRPr lang="en-US" altLang="zh-TW" sz="500" b="0" i="0" u="none" strike="noStrike" dirty="0">
                        <a:effectLst/>
                        <a:latin typeface="新細明體" panose="02020500000000000000" charset="-120"/>
                      </a:endParaRPr>
                    </a:p>
                  </a:txBody>
                  <a:tcPr marL="2540" marR="2540" marT="25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995055" y="1052513"/>
            <a:ext cx="1280132" cy="48685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TW" altLang="en-US" sz="2100" b="1">
              <a:solidFill>
                <a:srgbClr val="FFFFFF"/>
              </a:solidFill>
              <a:latin typeface="Arial" panose="020B0604020202020204"/>
              <a:ea typeface="新細明體" panose="02020500000000000000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58876" y="5095579"/>
            <a:ext cx="442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000000"/>
                </a:solidFill>
                <a:ea typeface="華康粗黑體" pitchFamily="49" charset="-120"/>
              </a:rPr>
              <a:t>朝陽 龍華 健行 萬能 元培 敏實 </a:t>
            </a:r>
            <a:endParaRPr lang="en-US" altLang="zh-TW" sz="2400" b="1" dirty="0">
              <a:solidFill>
                <a:srgbClr val="000000"/>
              </a:solidFill>
              <a:ea typeface="華康粗黑體" pitchFamily="49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C00000"/>
                </a:solidFill>
                <a:ea typeface="華康粗黑體" pitchFamily="49" charset="-120"/>
              </a:rPr>
              <a:t>學費都高於明新</a:t>
            </a:r>
            <a:endParaRPr lang="zh-TW" altLang="en-US" sz="2400" b="1" dirty="0">
              <a:solidFill>
                <a:srgbClr val="C00000"/>
              </a:solidFill>
              <a:ea typeface="華康粗黑體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/>
          <p:nvPr/>
        </p:nvSpPr>
        <p:spPr>
          <a:xfrm>
            <a:off x="589462" y="1210851"/>
            <a:ext cx="7771718" cy="39368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企管系讓我具備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品牌行銷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電商經營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之能力。   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詹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安琪</a:t>
            </a:r>
            <a:endParaRPr lang="zh-TW" altLang="en-US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589462" y="2019846"/>
            <a:ext cx="2552156" cy="3447163"/>
          </a:xfrm>
          <a:custGeom>
            <a:avLst/>
            <a:gdLst/>
            <a:ahLst/>
            <a:cxnLst/>
            <a:rect l="l" t="t" r="r" b="b"/>
            <a:pathLst>
              <a:path w="7160125" h="11167963">
                <a:moveTo>
                  <a:pt x="0" y="0"/>
                </a:moveTo>
                <a:lnTo>
                  <a:pt x="7160125" y="0"/>
                </a:lnTo>
                <a:lnTo>
                  <a:pt x="7160125" y="11167963"/>
                </a:lnTo>
                <a:lnTo>
                  <a:pt x="0" y="1116796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3982" t="-6294"/>
            </a:stretch>
          </a:blipFill>
        </p:spPr>
        <p:txBody>
          <a:bodyPr/>
          <a:lstStyle/>
          <a:p>
            <a:pPr defTabSz="457200"/>
            <a:endParaRPr lang="zh-TW" altLang="en-US" sz="900" dirty="0">
              <a:solidFill>
                <a:prstClr val="black"/>
              </a:solidFill>
              <a:latin typeface="Calibri" panose="020F0502020204030204"/>
              <a:ea typeface="新細明體" panose="02020500000000000000" charset="-120"/>
            </a:endParaRPr>
          </a:p>
        </p:txBody>
      </p:sp>
      <p:sp>
        <p:nvSpPr>
          <p:cNvPr id="10" name="矩形: 圓角 9"/>
          <p:cNvSpPr/>
          <p:nvPr/>
        </p:nvSpPr>
        <p:spPr>
          <a:xfrm>
            <a:off x="340317" y="5167993"/>
            <a:ext cx="2886209" cy="801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詹安琪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Angel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）學姐</a:t>
            </a:r>
            <a:b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（民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年畢業）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/>
          <a:srcRect l="48999" t="17778" r="10929" b="12889"/>
          <a:stretch>
            <a:fillRect/>
          </a:stretch>
        </p:blipFill>
        <p:spPr>
          <a:xfrm>
            <a:off x="4297680" y="1910613"/>
            <a:ext cx="4209267" cy="409666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/>
          <p:nvPr/>
        </p:nvGrpSpPr>
        <p:grpSpPr>
          <a:xfrm>
            <a:off x="5334000" y="857250"/>
            <a:ext cx="3810000" cy="5143500"/>
            <a:chOff x="0" y="0"/>
            <a:chExt cx="9605458" cy="13572124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1"/>
            <a:srcRect l="14081" r="14081"/>
            <a:stretch>
              <a:fillRect/>
            </a:stretch>
          </p:blipFill>
          <p:spPr>
            <a:xfrm>
              <a:off x="0" y="0"/>
              <a:ext cx="3117153" cy="3297781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2"/>
            <a:srcRect l="2738" r="2738"/>
            <a:stretch>
              <a:fillRect/>
            </a:stretch>
          </p:blipFill>
          <p:spPr>
            <a:xfrm>
              <a:off x="0" y="3424781"/>
              <a:ext cx="3117153" cy="3297781"/>
            </a:xfrm>
            <a:prstGeom prst="rect">
              <a:avLst/>
            </a:prstGeom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3"/>
            <a:srcRect l="36953" r="36953"/>
            <a:stretch>
              <a:fillRect/>
            </a:stretch>
          </p:blipFill>
          <p:spPr>
            <a:xfrm>
              <a:off x="0" y="6849562"/>
              <a:ext cx="3117153" cy="6722562"/>
            </a:xfrm>
            <a:prstGeom prst="rect">
              <a:avLst/>
            </a:prstGeom>
          </p:spPr>
        </p:pic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4"/>
            <a:srcRect l="68" r="36847"/>
            <a:stretch>
              <a:fillRect/>
            </a:stretch>
          </p:blipFill>
          <p:spPr>
            <a:xfrm>
              <a:off x="3244153" y="0"/>
              <a:ext cx="6361305" cy="6722562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5"/>
            <a:srcRect l="34631" t="23419" r="11127"/>
            <a:stretch>
              <a:fillRect/>
            </a:stretch>
          </p:blipFill>
          <p:spPr>
            <a:xfrm>
              <a:off x="3244153" y="6849562"/>
              <a:ext cx="3117153" cy="3297781"/>
            </a:xfrm>
            <a:prstGeom prst="rect">
              <a:avLst/>
            </a:prstGeom>
          </p:spPr>
        </p:pic>
        <p:pic>
          <p:nvPicPr>
            <p:cNvPr id="13" name="Picture 9"/>
            <p:cNvPicPr>
              <a:picLocks noChangeAspect="1"/>
            </p:cNvPicPr>
            <p:nvPr/>
          </p:nvPicPr>
          <p:blipFill>
            <a:blip r:embed="rId6"/>
            <a:srcRect t="10382" b="10382"/>
            <a:stretch>
              <a:fillRect/>
            </a:stretch>
          </p:blipFill>
          <p:spPr>
            <a:xfrm>
              <a:off x="6488305" y="6849562"/>
              <a:ext cx="3117153" cy="3297781"/>
            </a:xfrm>
            <a:prstGeom prst="rect">
              <a:avLst/>
            </a:prstGeom>
          </p:spPr>
        </p:pic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7"/>
            <a:srcRect l="19151" t="25377" r="1625" b="27462"/>
            <a:stretch>
              <a:fillRect/>
            </a:stretch>
          </p:blipFill>
          <p:spPr>
            <a:xfrm>
              <a:off x="3244153" y="10274343"/>
              <a:ext cx="3117153" cy="3297781"/>
            </a:xfrm>
            <a:prstGeom prst="rect">
              <a:avLst/>
            </a:prstGeom>
          </p:spPr>
        </p:pic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8"/>
            <a:srcRect l="23349" r="23349"/>
            <a:stretch>
              <a:fillRect/>
            </a:stretch>
          </p:blipFill>
          <p:spPr>
            <a:xfrm>
              <a:off x="6488305" y="10274343"/>
              <a:ext cx="3117153" cy="3297781"/>
            </a:xfrm>
            <a:prstGeom prst="rect">
              <a:avLst/>
            </a:prstGeom>
          </p:spPr>
        </p:pic>
      </p:grpSp>
      <p:sp>
        <p:nvSpPr>
          <p:cNvPr id="16" name="TextBox 13"/>
          <p:cNvSpPr txBox="1"/>
          <p:nvPr/>
        </p:nvSpPr>
        <p:spPr>
          <a:xfrm>
            <a:off x="355848" y="1384102"/>
            <a:ext cx="553419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 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首度入選新竹良品縣上好禮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 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當選台灣百大伴手禮代表新竹縣政府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15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參加越南同塔省蓮花季產品交流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 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代表台灣參加澳洲全球客家懇親大會產品展售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 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二度入選新竹良品縣上好禮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 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竹夢</a:t>
            </a: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5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</a:t>
            </a:r>
            <a:r>
              <a:rPr lang="en-US" sz="15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oung 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點子計畫-決賽入圍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 (1)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台積電年貨大街指定廠商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(2)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蝦皮優選賣家、中華郵政邀請上架郵局電商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(3)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台灣鐵路特約店家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(3)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新竹市農會嚴選檸檬茶聯合出品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(4)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明新科大產學合作並進駐創新育成中心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(5)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Ustart創新創業計畫申請、SBIR進入第二階段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(6)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登上澳洲客家雜誌、三度新竹良品縣上好禮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(7)黃烈火基金會採購300組禮盒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(8)實體通路拓展至50間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(9)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青春靓點子競賽-決賽入圍、熟齡馬拉松贊助廠商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 (1)實體通路拓展至100間</a:t>
            </a:r>
            <a:endParaRPr lang="en-US" sz="1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025"/>
              </a:lnSpc>
            </a:pPr>
            <a:r>
              <a:rPr lang="en-US" sz="1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(2)</a:t>
            </a:r>
            <a:r>
              <a:rPr lang="en-US" sz="15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奧丁丁集團邀請合作區塊鏈技術農園天眼站</a:t>
            </a:r>
            <a:endParaRPr lang="en-US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363758" y="730077"/>
            <a:ext cx="502268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5"/>
              </a:lnSpc>
            </a:pPr>
            <a:r>
              <a:rPr lang="en-US" sz="2700" b="1" dirty="0" err="1">
                <a:solidFill>
                  <a:srgbClr val="3A48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重要經歷</a:t>
            </a:r>
            <a:endParaRPr lang="en-US" sz="2700" b="1" dirty="0">
              <a:solidFill>
                <a:srgbClr val="3A48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1920" y="1196752"/>
            <a:ext cx="4688333" cy="127052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zh-TW" altLang="en-US" sz="31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企管系讓我學會</a:t>
            </a:r>
            <a:r>
              <a:rPr lang="zh-TW" altLang="en-US" sz="315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創意思考</a:t>
            </a:r>
            <a:r>
              <a:rPr lang="zh-TW" altLang="en-US" sz="31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15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品牌行銷</a:t>
            </a:r>
            <a:r>
              <a:rPr lang="zh-TW" altLang="en-US" sz="31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 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～林照東</a:t>
            </a:r>
            <a:endParaRPr lang="en-US" altLang="zh-TW" sz="2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1"/>
          <a:srcRect r="2636"/>
          <a:stretch>
            <a:fillRect/>
          </a:stretch>
        </p:blipFill>
        <p:spPr>
          <a:xfrm>
            <a:off x="1" y="857257"/>
            <a:ext cx="3493008" cy="5143493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文字方塊 12"/>
          <p:cNvSpPr txBox="1"/>
          <p:nvPr/>
        </p:nvSpPr>
        <p:spPr>
          <a:xfrm>
            <a:off x="3973321" y="2887218"/>
            <a:ext cx="4688333" cy="26128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650" b="1" dirty="0"/>
              <a:t>林照東（</a:t>
            </a:r>
            <a:r>
              <a:rPr lang="en-US" altLang="zh-TW" sz="1650" b="1" dirty="0"/>
              <a:t>Eric</a:t>
            </a:r>
            <a:r>
              <a:rPr lang="zh-TW" altLang="en-US" sz="1650" b="1" dirty="0"/>
              <a:t>）學長  （民</a:t>
            </a:r>
            <a:r>
              <a:rPr lang="en-US" altLang="zh-TW" sz="1650" b="1" dirty="0"/>
              <a:t>101</a:t>
            </a:r>
            <a:r>
              <a:rPr lang="zh-TW" altLang="en-US" sz="1650" b="1" dirty="0"/>
              <a:t>年畢業）</a:t>
            </a:r>
            <a:br>
              <a:rPr lang="en-US" altLang="zh-TW" sz="1650" dirty="0"/>
            </a:br>
            <a:endParaRPr lang="en-US" altLang="zh-TW" sz="1650" b="1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650" dirty="0"/>
              <a:t>燁星國際行銷有限公司    執行長</a:t>
            </a:r>
            <a:endParaRPr lang="zh-TW" altLang="en-US" sz="165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650" dirty="0"/>
              <a:t>歐倍客電子商務有限公司    負責人</a:t>
            </a:r>
            <a:endParaRPr lang="zh-TW" altLang="en-US" sz="165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650" dirty="0"/>
              <a:t>易佳電子商務有限公司    行銷長</a:t>
            </a:r>
            <a:endParaRPr lang="zh-TW" altLang="en-US" sz="165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1650" dirty="0"/>
              <a:t>22-25</a:t>
            </a:r>
            <a:r>
              <a:rPr lang="zh-TW" altLang="en-US" sz="1650" dirty="0"/>
              <a:t>台灣內思高工校友會    理事長</a:t>
            </a:r>
            <a:endParaRPr lang="zh-TW" altLang="en-US" sz="165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1650" dirty="0"/>
              <a:t>23-24</a:t>
            </a:r>
            <a:r>
              <a:rPr lang="zh-TW" altLang="en-US" sz="1650" dirty="0"/>
              <a:t>新竹市創新創業協會    理事長</a:t>
            </a:r>
            <a:endParaRPr lang="zh-TW" altLang="en-US" sz="165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650" dirty="0"/>
              <a:t>明新科大校友總會    第九屆副總會長</a:t>
            </a:r>
            <a:endParaRPr lang="zh-TW" altLang="en-US" sz="165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1650" dirty="0"/>
              <a:t>22-23</a:t>
            </a:r>
            <a:r>
              <a:rPr lang="zh-TW" altLang="en-US" sz="1650" dirty="0"/>
              <a:t>竹東大同獅子會    榮譽會長</a:t>
            </a:r>
            <a:endParaRPr lang="en-US" altLang="zh-TW" sz="1650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261412" cy="55491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zh-TW" alt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林照東</a:t>
            </a:r>
            <a:r>
              <a:rPr lang="zh-TW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學長 擔任</a:t>
            </a:r>
            <a:r>
              <a:rPr lang="zh-TW" altLang="en-US" sz="2100" b="1" dirty="0">
                <a:solidFill>
                  <a:srgbClr val="1A2FFA"/>
                </a:solidFill>
              </a:rPr>
              <a:t>「新竹市創新創業協會」</a:t>
            </a:r>
            <a:r>
              <a:rPr lang="zh-TW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理事長</a:t>
            </a:r>
            <a:endParaRPr lang="zh-TW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"/>
          <a:srcRect l="1771" t="41297" r="50938" b="6852"/>
          <a:stretch>
            <a:fillRect/>
          </a:stretch>
        </p:blipFill>
        <p:spPr>
          <a:xfrm>
            <a:off x="1088766" y="1484784"/>
            <a:ext cx="6739047" cy="415623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816245"/>
            <a:ext cx="7886700" cy="878681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企管系讓我具備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多角化經營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跨域思維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～陳耀宗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5344106"/>
            <a:ext cx="4367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從事資訊領域工作，由於專業人士間的社交文化與禮儀，開啟了品酒的斜槓生涯。</a:t>
            </a:r>
            <a:endParaRPr lang="en-US" altLang="zh-TW" b="0" i="0" dirty="0">
              <a:solidFill>
                <a:srgbClr val="44444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/>
          <a:srcRect l="51875" t="17222" r="37604" b="61369"/>
          <a:stretch>
            <a:fillRect/>
          </a:stretch>
        </p:blipFill>
        <p:spPr>
          <a:xfrm>
            <a:off x="5702969" y="1761000"/>
            <a:ext cx="2951174" cy="339619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508104" y="5505689"/>
            <a:ext cx="489400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zh-TW" altLang="en-US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陳耀宗（</a:t>
            </a:r>
            <a:r>
              <a:rPr lang="en-US" altLang="zh-TW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Ken</a:t>
            </a:r>
            <a:r>
              <a:rPr lang="zh-TW" altLang="en-US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）學長 （</a:t>
            </a:r>
            <a:r>
              <a:rPr lang="en-US" altLang="zh-TW" sz="1500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500" b="1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年畢業）</a:t>
            </a:r>
            <a:endParaRPr lang="en-US" altLang="zh-TW" sz="1500" b="1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50000"/>
              </a:lnSpc>
            </a:pPr>
            <a:br>
              <a:rPr lang="en-US" altLang="zh-TW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後院生活葡萄酒坊    共同創辦人</a:t>
            </a: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500" dirty="0">
                <a:solidFill>
                  <a:srgbClr val="4444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翔瑞企業股份有限公司    資訊部經理</a:t>
            </a:r>
            <a:endParaRPr lang="en-US" altLang="zh-TW" sz="1500" dirty="0">
              <a:solidFill>
                <a:srgbClr val="4444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3126" t="17963" r="34322" b="8519"/>
          <a:stretch>
            <a:fillRect/>
          </a:stretch>
        </p:blipFill>
        <p:spPr>
          <a:xfrm>
            <a:off x="100081" y="1616659"/>
            <a:ext cx="5408023" cy="35279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6037</Words>
  <Application>WPS Presentation</Application>
  <PresentationFormat>如螢幕大小 (4:3)</PresentationFormat>
  <Paragraphs>1046</Paragraphs>
  <Slides>38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67" baseType="lpstr">
      <vt:lpstr>Arial</vt:lpstr>
      <vt:lpstr>SimSun</vt:lpstr>
      <vt:lpstr>Wingdings</vt:lpstr>
      <vt:lpstr>新細明體</vt:lpstr>
      <vt:lpstr>標楷體</vt:lpstr>
      <vt:lpstr>微軟正黑體</vt:lpstr>
      <vt:lpstr>Microsoft JhengHei UI</vt:lpstr>
      <vt:lpstr>Times New Roman</vt:lpstr>
      <vt:lpstr>Arial</vt:lpstr>
      <vt:lpstr>Arial Unicode MS</vt:lpstr>
      <vt:lpstr>Calibri</vt:lpstr>
      <vt:lpstr>華康中黑體</vt:lpstr>
      <vt:lpstr>Tahoma</vt:lpstr>
      <vt:lpstr>華康粗黑體</vt:lpstr>
      <vt:lpstr>Microsoft YaHei</vt:lpstr>
      <vt:lpstr>Arial Unicode MS</vt:lpstr>
      <vt:lpstr>Calibri Light</vt:lpstr>
      <vt:lpstr>Söhne</vt:lpstr>
      <vt:lpstr>Segoe Print</vt:lpstr>
      <vt:lpstr>Courier New</vt:lpstr>
      <vt:lpstr>Times New Roman Bold</vt:lpstr>
      <vt:lpstr>Gill Sans</vt:lpstr>
      <vt:lpstr>Gill Sans MT</vt:lpstr>
      <vt:lpstr>Lato Light</vt:lpstr>
      <vt:lpstr>Bebas Neue</vt:lpstr>
      <vt:lpstr>Calibri</vt:lpstr>
      <vt:lpstr>華康中黑體</vt:lpstr>
      <vt:lpstr>3_Network</vt:lpstr>
      <vt:lpstr>Office 佈景主題</vt:lpstr>
      <vt:lpstr>PowerPoint 演示文稿</vt:lpstr>
      <vt:lpstr>PowerPoint 演示文稿</vt:lpstr>
      <vt:lpstr>明新科大</vt:lpstr>
      <vt:lpstr> 明新科技大學 日間部學雜費23年來 均不調整</vt:lpstr>
      <vt:lpstr>PowerPoint 演示文稿</vt:lpstr>
      <vt:lpstr>PowerPoint 演示文稿</vt:lpstr>
      <vt:lpstr>企管系讓我學會創意思考與品牌行銷。  ～林照東</vt:lpstr>
      <vt:lpstr>林照東學長 擔任「新竹市創新創業協會」理事長</vt:lpstr>
      <vt:lpstr>企管系讓我具備多角化經營與跨域思維。  ～陳耀宗</vt:lpstr>
      <vt:lpstr>明新企管讓我具備創意設計與自學的能力。                                                                                       ～廖哲偉</vt:lpstr>
      <vt:lpstr>PowerPoint 演示文稿</vt:lpstr>
      <vt:lpstr>企管系讓我更有自信，具備溝通表達之能力。  ～林怡潔 </vt:lpstr>
      <vt:lpstr>PowerPoint 演示文稿</vt:lpstr>
      <vt:lpstr>PowerPoint 演示文稿</vt:lpstr>
      <vt:lpstr>PowerPoint 演示文稿</vt:lpstr>
      <vt:lpstr>多元學制</vt:lpstr>
      <vt:lpstr>PowerPoint 演示文稿</vt:lpstr>
      <vt:lpstr>國際學生</vt:lpstr>
      <vt:lpstr>PowerPoint 演示文稿</vt:lpstr>
      <vt:lpstr>課程特色</vt:lpstr>
      <vt:lpstr>教學特色</vt:lpstr>
      <vt:lpstr>競賽教育</vt:lpstr>
      <vt:lpstr>PowerPoint 演示文稿</vt:lpstr>
      <vt:lpstr>國際交流</vt:lpstr>
      <vt:lpstr>國際交流</vt:lpstr>
      <vt:lpstr>國際交流</vt:lpstr>
      <vt:lpstr>國際交流</vt:lpstr>
      <vt:lpstr>體驗學習  智慧零售實驗室 人臉辨識系統/智慧精準行銷系統/互動貨架系統/ AI智能零售機/智慧自助結帳系統</vt:lpstr>
      <vt:lpstr>PowerPoint 演示文稿</vt:lpstr>
      <vt:lpstr>數位學習電腦教室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有獎徵答</vt:lpstr>
      <vt:lpstr>有獎徵答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eva77</cp:lastModifiedBy>
  <cp:revision>510</cp:revision>
  <dcterms:created xsi:type="dcterms:W3CDTF">2014-08-12T04:20:00Z</dcterms:created>
  <dcterms:modified xsi:type="dcterms:W3CDTF">2024-08-09T13:42:07Z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56C1FE10C9E4464B88C199055A512653_13</vt:lpwstr>
  </property>
  <property fmtid="{D5CDD505-2E9C-101B-9397-08002B2CF9AE}" pid="3" name="KSOProductBuildVer">
    <vt:lpwstr>1033-12.2.0.17153</vt:lpwstr>
  </property>
</Properties>
</file>