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6" r:id="rId2"/>
  </p:sldMasterIdLst>
  <p:notesMasterIdLst>
    <p:notesMasterId r:id="rId10"/>
  </p:notesMasterIdLst>
  <p:handoutMasterIdLst>
    <p:handoutMasterId r:id="rId11"/>
  </p:handoutMasterIdLst>
  <p:sldIdLst>
    <p:sldId id="257" r:id="rId3"/>
    <p:sldId id="262" r:id="rId4"/>
    <p:sldId id="264" r:id="rId5"/>
    <p:sldId id="362" r:id="rId6"/>
    <p:sldId id="363" r:id="rId7"/>
    <p:sldId id="364" r:id="rId8"/>
    <p:sldId id="3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0000FF"/>
    <a:srgbClr val="344529"/>
    <a:srgbClr val="2B3922"/>
    <a:srgbClr val="2E3722"/>
    <a:srgbClr val="FCF7F1"/>
    <a:srgbClr val="B8D233"/>
    <a:srgbClr val="5CC6D6"/>
    <a:srgbClr val="F8D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A7418C-1A37-4630-8C30-B2836F55C532}" type="datetime1">
              <a:rPr lang="zh-TW" altLang="en-US" smtClean="0"/>
              <a:t>2026/4/29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916EA9-9B8C-4B06-BBDB-07A75F4AF607}" type="datetime1">
              <a:rPr lang="zh-TW" altLang="en-US" smtClean="0"/>
              <a:t>2026/4/29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  <a:endParaRPr lang="en-US"/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1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9EAB54-90A7-4427-8D5D-1517AC1256FE}" type="datetime1">
              <a:rPr lang="zh-TW" altLang="en-US" smtClean="0"/>
              <a:t>2026/4/29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25018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E064CC-B997-463F-949D-526814740EEF}" type="datetime1">
              <a:rPr lang="zh-TW" altLang="en-US" smtClean="0"/>
              <a:t>2026/4/29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128EAF-448F-42C4-BB03-9B0CC8E0C77B}" type="datetime1">
              <a:rPr lang="zh-TW" altLang="en-US" smtClean="0"/>
              <a:t>2026/4/29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2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投影片">
  <p:cSld name="1_標題投影片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11696701" y="6477002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6705600" y="65087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410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3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貳之標題與內文">
  <p:cSld name="貳之標題與內文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31800" y="1196754"/>
            <a:ext cx="11135784" cy="4969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2180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2026/4/29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51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2026/4/29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4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4347CA-4B58-4AEE-8DA6-4E2B096FC96F}" type="datetime1">
              <a:rPr lang="en-US" altLang="zh-TW" smtClean="0"/>
              <a:t>4/29/2026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79448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CCF91B-17D2-4072-B2E9-D16F58DFD8EB}" type="datetime1">
              <a:rPr lang="zh-TW" altLang="en-US" smtClean="0"/>
              <a:t>2026/4/29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8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51C41F-D9A3-457D-A3FA-0A5DBEF4266B}" type="datetime1">
              <a:rPr lang="zh-TW" altLang="en-US" smtClean="0"/>
              <a:t>2026/4/29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5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33183BB-2861-4A80-80A6-2C9B82653C78}" type="datetime1">
              <a:rPr lang="zh-TW" altLang="en-US" smtClean="0"/>
              <a:t>2026/4/29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2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56085DB-A18D-4659-BA29-412FA9C45839}" type="datetime1">
              <a:rPr lang="zh-TW" altLang="en-US" smtClean="0"/>
              <a:t>2026/4/29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2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C11105-4E24-4682-A6F5-E2BADE4D0872}" type="datetime1">
              <a:rPr lang="zh-TW" altLang="en-US" smtClean="0"/>
              <a:t>2026/4/29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6421163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C11105-4E24-4682-A6F5-E2BADE4D0872}" type="datetime1">
              <a:rPr lang="zh-TW" altLang="en-US" smtClean="0"/>
              <a:t>2026/4/29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909385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6C11105-4E24-4682-A6F5-E2BADE4D0872}" type="datetime1">
              <a:rPr lang="zh-TW" altLang="en-US" smtClean="0"/>
              <a:t>2026/4/29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656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C:\Users\Administrator\Desktop\未命名-4-0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"/>
            <a:ext cx="1224068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46682" y="0"/>
            <a:ext cx="1401613" cy="999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6012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標誌特寫&#10;&#10;自動產生的描述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400" b="1" dirty="0">
                <a:solidFill>
                  <a:schemeClr val="bg1"/>
                </a:solidFill>
              </a:rPr>
              <a:t>財金專業證照</a:t>
            </a:r>
            <a:endParaRPr lang="zh-tw" sz="4400" b="1" dirty="0">
              <a:solidFill>
                <a:schemeClr val="bg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zh-TW" altLang="en-US" b="1" dirty="0">
                <a:solidFill>
                  <a:schemeClr val="bg1"/>
                </a:solidFill>
              </a:rPr>
              <a:t>考照建議與搭配課程</a:t>
            </a:r>
            <a:endParaRPr 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182C6C-B303-47F0-9BDB-3D411004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866616" cy="1485900"/>
          </a:xfrm>
        </p:spPr>
        <p:txBody>
          <a:bodyPr/>
          <a:lstStyle/>
          <a:p>
            <a:r>
              <a:rPr lang="zh-TW" altLang="en-US" b="1" dirty="0"/>
              <a:t>為什麼金融證照是進入金融業的入場券？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CC256A-D803-41CC-8421-0F217C052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法定資格</a:t>
            </a:r>
            <a:endParaRPr lang="en-US" altLang="zh-TW" sz="3200" b="1" dirty="0">
              <a:solidFill>
                <a:srgbClr val="C00000"/>
              </a:solidFill>
            </a:endParaRPr>
          </a:p>
          <a:p>
            <a:pPr lvl="1"/>
            <a:r>
              <a:rPr lang="zh-TW" altLang="en-US" sz="2800" dirty="0"/>
              <a:t>沒有它，連面試機會都沒有</a:t>
            </a:r>
            <a:endParaRPr lang="en-US" altLang="zh-TW" sz="2800" dirty="0"/>
          </a:p>
          <a:p>
            <a:r>
              <a:rPr lang="zh-TW" altLang="en-US" sz="3200" b="1" dirty="0">
                <a:solidFill>
                  <a:srgbClr val="0000FF"/>
                </a:solidFill>
              </a:rPr>
              <a:t>專業證明</a:t>
            </a:r>
            <a:endParaRPr lang="en-US" altLang="zh-TW" sz="3200" b="1" dirty="0">
              <a:solidFill>
                <a:srgbClr val="0000FF"/>
              </a:solidFill>
            </a:endParaRPr>
          </a:p>
          <a:p>
            <a:pPr lvl="1"/>
            <a:r>
              <a:rPr lang="zh-TW" altLang="en-US" sz="2800" dirty="0"/>
              <a:t>快速建立你的職場信任感</a:t>
            </a:r>
            <a:endParaRPr lang="en-US" altLang="zh-TW" sz="2800" dirty="0"/>
          </a:p>
          <a:p>
            <a:r>
              <a:rPr lang="zh-TW" altLang="en-US" sz="3200" b="1" dirty="0">
                <a:solidFill>
                  <a:srgbClr val="008000"/>
                </a:solidFill>
              </a:rPr>
              <a:t>加薪升遷</a:t>
            </a:r>
            <a:endParaRPr lang="en-US" altLang="zh-TW" sz="3200" b="1" dirty="0">
              <a:solidFill>
                <a:srgbClr val="008000"/>
              </a:solidFill>
            </a:endParaRPr>
          </a:p>
          <a:p>
            <a:pPr lvl="1"/>
            <a:r>
              <a:rPr lang="zh-TW" altLang="en-US" sz="2800" dirty="0"/>
              <a:t>打開職涯發展的快速通道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DFF75D-A768-4A0B-88D8-1AEF7C94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2026/4/29</a:t>
            </a:fld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0B6CC6-28CB-4CF6-BD8E-6743B5656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529" y="1696753"/>
            <a:ext cx="4388687" cy="466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5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52364A-DDFA-4332-BEE1-1DA0B5DA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7876-3A2B-49FA-B396-40048599C954}" type="datetime1">
              <a:rPr lang="zh-TW" altLang="en-US" smtClean="0"/>
              <a:pPr/>
              <a:t>2026/4/29</a:t>
            </a:fld>
            <a:endParaRPr 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5945D63-CF04-400D-AE57-806332431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721" y="0"/>
            <a:ext cx="6810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3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362531"/>
              </p:ext>
            </p:extLst>
          </p:nvPr>
        </p:nvGraphicFramePr>
        <p:xfrm>
          <a:off x="4572000" y="1412776"/>
          <a:ext cx="638175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220">
                  <a:extLst>
                    <a:ext uri="{9D8B030D-6E8A-4147-A177-3AD203B41FA5}">
                      <a16:colId xmlns:a16="http://schemas.microsoft.com/office/drawing/2014/main" val="974551659"/>
                    </a:ext>
                  </a:extLst>
                </a:gridCol>
                <a:gridCol w="5615530">
                  <a:extLst>
                    <a:ext uri="{9D8B030D-6E8A-4147-A177-3AD203B41FA5}">
                      <a16:colId xmlns:a16="http://schemas.microsoft.com/office/drawing/2014/main" val="3127259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71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明新科技大學財務金融系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大四中國信託銀行全年有薪實習</a:t>
                      </a:r>
                      <a:endParaRPr lang="zh-TW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492244"/>
                  </a:ext>
                </a:extLst>
              </a:tr>
            </a:tbl>
          </a:graphicData>
        </a:graphic>
      </p:graphicFrame>
      <p:sp>
        <p:nvSpPr>
          <p:cNvPr id="9" name="剪去單一角落矩形 8"/>
          <p:cNvSpPr/>
          <p:nvPr/>
        </p:nvSpPr>
        <p:spPr>
          <a:xfrm>
            <a:off x="4572108" y="1208511"/>
            <a:ext cx="1008112" cy="576064"/>
          </a:xfrm>
          <a:prstGeom prst="snip1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特粗楷體" panose="03000909000000000000" pitchFamily="65" charset="-120"/>
                <a:ea typeface="華康特粗楷體" panose="03000909000000000000" pitchFamily="65" charset="-120"/>
                <a:cs typeface="+mn-cs"/>
                <a:sym typeface="Arial"/>
              </a:rPr>
              <a:t>學歷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572000" y="3026050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912">
                  <a:extLst>
                    <a:ext uri="{9D8B030D-6E8A-4147-A177-3AD203B41FA5}">
                      <a16:colId xmlns:a16="http://schemas.microsoft.com/office/drawing/2014/main" val="974551659"/>
                    </a:ext>
                  </a:extLst>
                </a:gridCol>
                <a:gridCol w="5364088">
                  <a:extLst>
                    <a:ext uri="{9D8B030D-6E8A-4147-A177-3AD203B41FA5}">
                      <a16:colId xmlns:a16="http://schemas.microsoft.com/office/drawing/2014/main" val="3127259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71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利用寒假到</a:t>
                      </a:r>
                      <a:r>
                        <a:rPr lang="zh-TW" altLang="en-US" sz="2000" b="1" dirty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國泰人壽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實習，學習人與人接觸、溝通，訓練出比起以往更具流利的口條，對於未來在職場上與客戶做應對更具備優勢。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u="sng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2800" b="1" u="sng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財金專業證照，目前準備</a:t>
                      </a: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AFP</a:t>
                      </a:r>
                      <a:r>
                        <a:rPr lang="zh-TW" altLang="en-US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492244"/>
                  </a:ext>
                </a:extLst>
              </a:tr>
            </a:tbl>
          </a:graphicData>
        </a:graphic>
      </p:graphicFrame>
      <p:sp>
        <p:nvSpPr>
          <p:cNvPr id="15" name="剪去單一角落矩形 14"/>
          <p:cNvSpPr/>
          <p:nvPr/>
        </p:nvSpPr>
        <p:spPr>
          <a:xfrm>
            <a:off x="4572108" y="2821785"/>
            <a:ext cx="1008112" cy="576064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特粗楷體" panose="03000909000000000000" pitchFamily="65" charset="-120"/>
                <a:ea typeface="華康特粗楷體" panose="03000909000000000000" pitchFamily="65" charset="-120"/>
                <a:cs typeface="+mn-cs"/>
                <a:sym typeface="Arial"/>
              </a:rPr>
              <a:t>實習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1892" y="4999865"/>
          <a:ext cx="60960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912">
                  <a:extLst>
                    <a:ext uri="{9D8B030D-6E8A-4147-A177-3AD203B41FA5}">
                      <a16:colId xmlns:a16="http://schemas.microsoft.com/office/drawing/2014/main" val="974551659"/>
                    </a:ext>
                  </a:extLst>
                </a:gridCol>
                <a:gridCol w="5364088">
                  <a:extLst>
                    <a:ext uri="{9D8B030D-6E8A-4147-A177-3AD203B41FA5}">
                      <a16:colId xmlns:a16="http://schemas.microsoft.com/office/drawing/2014/main" val="3127259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71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財務金融是未來產業主流，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例如</a:t>
                      </a:r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數位金融、</a:t>
                      </a:r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人工智慧，建議學弟妹可以先準備證照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，比起其他人更努力，鋪好自己以後成功的道路。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492244"/>
                  </a:ext>
                </a:extLst>
              </a:tr>
            </a:tbl>
          </a:graphicData>
        </a:graphic>
      </p:graphicFrame>
      <p:sp>
        <p:nvSpPr>
          <p:cNvPr id="17" name="剪去單一角落矩形 16"/>
          <p:cNvSpPr/>
          <p:nvPr/>
        </p:nvSpPr>
        <p:spPr>
          <a:xfrm>
            <a:off x="4572000" y="4795600"/>
            <a:ext cx="1008112" cy="576064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特粗楷體" panose="03000909000000000000" pitchFamily="65" charset="-120"/>
                <a:ea typeface="華康特粗楷體" panose="03000909000000000000" pitchFamily="65" charset="-120"/>
                <a:cs typeface="+mn-cs"/>
                <a:sym typeface="Arial"/>
              </a:rPr>
              <a:t>建議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1608013" y="1216578"/>
            <a:ext cx="2123728" cy="6858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陳</a:t>
            </a:r>
            <a:r>
              <a:rPr kumimoji="0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O</a:t>
            </a: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宇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204" y="672632"/>
            <a:ext cx="2876688" cy="824219"/>
          </a:xfrm>
          <a:prstGeom prst="rect">
            <a:avLst/>
          </a:prstGeom>
        </p:spPr>
      </p:pic>
      <p:pic>
        <p:nvPicPr>
          <p:cNvPr id="2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84" y="1992761"/>
            <a:ext cx="3019317" cy="432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257;p42">
            <a:extLst>
              <a:ext uri="{FF2B5EF4-FFF2-40B4-BE49-F238E27FC236}">
                <a16:creationId xmlns:a16="http://schemas.microsoft.com/office/drawing/2014/main" id="{064E8E2C-4AAF-42B6-AFD6-05EB5FE6D5E4}"/>
              </a:ext>
            </a:extLst>
          </p:cNvPr>
          <p:cNvSpPr txBox="1"/>
          <p:nvPr/>
        </p:nvSpPr>
        <p:spPr>
          <a:xfrm>
            <a:off x="1418564" y="710727"/>
            <a:ext cx="3106512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明新財金系畢業學生</a:t>
            </a:r>
          </a:p>
        </p:txBody>
      </p:sp>
    </p:spTree>
    <p:extLst>
      <p:ext uri="{BB962C8B-B14F-4D97-AF65-F5344CB8AC3E}">
        <p14:creationId xmlns:p14="http://schemas.microsoft.com/office/powerpoint/2010/main" val="159131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0258" y="3688456"/>
            <a:ext cx="4110691" cy="2859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文字方塊 7"/>
          <p:cNvSpPr txBox="1"/>
          <p:nvPr/>
        </p:nvSpPr>
        <p:spPr>
          <a:xfrm>
            <a:off x="3566195" y="83024"/>
            <a:ext cx="4834855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技優入學</a:t>
            </a:r>
            <a:endParaRPr kumimoji="0" lang="en-US" altLang="zh-TW" sz="2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學生：林</a:t>
            </a:r>
            <a:r>
              <a:rPr kumimoji="0" lang="en-US" altLang="zh-TW" sz="28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O</a:t>
            </a:r>
            <a:r>
              <a:rPr kumimoji="0" lang="zh-TW" altLang="en-US" sz="28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盈、林</a:t>
            </a:r>
            <a:r>
              <a:rPr kumimoji="0" lang="en-US" altLang="zh-TW" sz="28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O</a:t>
            </a:r>
            <a:r>
              <a:rPr kumimoji="0" lang="zh-TW" altLang="en-US" sz="28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柔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046285" y="950305"/>
            <a:ext cx="7152386" cy="5455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 w="0">
                  <a:noFill/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學歷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+mn-cs"/>
                <a:sym typeface="Arial"/>
              </a:rPr>
              <a:t> ◤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明新科技大學財務金融系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4E3B30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 w="0">
                  <a:noFill/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Arial"/>
              </a:rPr>
              <a:t>實習</a:t>
            </a:r>
            <a:endParaRPr kumimoji="0" lang="en-US" altLang="zh-TW" sz="2400" b="1" i="0" u="none" strike="noStrike" kern="1200" cap="none" spc="0" normalizeH="0" baseline="0" noProof="0" dirty="0">
              <a:ln w="0">
                <a:noFill/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◤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國泰人壽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部份時實習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4E3B30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 ◤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大四於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中國信託銀行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全年實習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4E3B30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anose="020B0604030504040204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4E3B30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anose="020B0604030504040204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 w="0">
                  <a:noFill/>
                </a:ln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Arial"/>
              </a:rPr>
              <a:t>證照</a:t>
            </a:r>
            <a:endParaRPr kumimoji="0" lang="en-US" altLang="zh-TW" sz="2400" b="1" i="0" u="none" strike="noStrike" kern="1200" cap="none" spc="0" normalizeH="0" baseline="0" noProof="0" dirty="0">
              <a:ln w="0">
                <a:noFill/>
              </a:ln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◤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+mn-cs"/>
                <a:sym typeface="Arial"/>
              </a:rPr>
              <a:t>林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+mn-cs"/>
                <a:sym typeface="Arial"/>
              </a:rPr>
              <a:t>O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+mn-cs"/>
                <a:sym typeface="Arial"/>
              </a:rPr>
              <a:t>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anose="020B0604030504040204" pitchFamily="34" charset="-12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   ✔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金融市場常識與職業道德   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✔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證券商業務員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 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4E3B30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anose="020B0604030504040204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   ✔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人身保險業務員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                   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✔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財產保險業務員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4E3B30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anose="020B0604030504040204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   ✔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衍生性金融商品銷售人員資格測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驗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4E3B30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anose="020B0604030504040204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◤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+mn-cs"/>
                <a:sym typeface="Arial"/>
              </a:rPr>
              <a:t>林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+mn-cs"/>
                <a:sym typeface="Arial"/>
              </a:rPr>
              <a:t>O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+mn-cs"/>
                <a:sym typeface="Arial"/>
              </a:rPr>
              <a:t>柔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   ✔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+mn-cs"/>
                <a:sym typeface="Arial"/>
              </a:rPr>
              <a:t>金融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市場常識與職業道德   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✔</a:t>
            </a:r>
            <a:r>
              <a:rPr kumimoji="0" lang="zh-TW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信託業業務人員</a:t>
            </a:r>
            <a:r>
              <a:rPr kumimoji="0" lang="en-US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	</a:t>
            </a: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       </a:t>
            </a:r>
            <a:endParaRPr kumimoji="0" lang="en-US" altLang="zh-TW" sz="2000" b="1" i="0" u="none" strike="noStrike" kern="100" cap="none" spc="0" normalizeH="0" baseline="0" noProof="0" dirty="0">
              <a:ln>
                <a:noFill/>
              </a:ln>
              <a:solidFill>
                <a:srgbClr val="4E3B30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anose="020B0604030504040204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   ✔</a:t>
            </a:r>
            <a:r>
              <a:rPr kumimoji="0" lang="en-US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 ERP</a:t>
            </a:r>
            <a:r>
              <a:rPr kumimoji="0" lang="zh-TW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軟體應用師</a:t>
            </a:r>
            <a:r>
              <a:rPr kumimoji="0" lang="en-US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(</a:t>
            </a:r>
            <a:r>
              <a:rPr kumimoji="0" lang="zh-TW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財務模組</a:t>
            </a:r>
            <a:r>
              <a:rPr kumimoji="0" lang="en-US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✔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+mn-cs"/>
                <a:sym typeface="Arial"/>
              </a:rPr>
              <a:t>證券商業務員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4E3B30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anose="020B0604030504040204" pitchFamily="34" charset="-120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   ✔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+mn-cs"/>
                <a:sym typeface="Arial"/>
              </a:rPr>
              <a:t>人身保險業務員                   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✔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財產保險業務員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4E3B30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anose="020B0604030504040204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  <a:sym typeface="Arial"/>
              </a:rPr>
              <a:t>   ✔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4E3B30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SetoFont" pitchFamily="2" charset="-120"/>
                <a:sym typeface="Arial"/>
              </a:rPr>
              <a:t>衍生性金融商品銷售人員資格測驗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4E3B30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anose="020B0604030504040204" pitchFamily="34" charset="-120"/>
              <a:cs typeface="SetoFont" pitchFamily="2" charset="-120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0794AC-50A7-E04A-B68E-7E40086AC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893" y="1418612"/>
            <a:ext cx="3787420" cy="12241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196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桑融海報.jpg"/>
          <p:cNvPicPr>
            <a:picLocks noChangeAspect="1"/>
          </p:cNvPicPr>
          <p:nvPr/>
        </p:nvPicPr>
        <p:blipFill>
          <a:blip r:embed="rId2" cstate="print"/>
          <a:srcRect l="6922" t="10417" r="13870" b="17708"/>
          <a:stretch>
            <a:fillRect/>
          </a:stretch>
        </p:blipFill>
        <p:spPr>
          <a:xfrm>
            <a:off x="7308771" y="2143092"/>
            <a:ext cx="3894924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永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9096" y="161122"/>
            <a:ext cx="3357586" cy="100727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825631" y="235215"/>
            <a:ext cx="4824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湖口高中商經科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財金系學生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287758" y="1281486"/>
            <a:ext cx="171451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35000"/>
                  <a:satMod val="260000"/>
                </a:schemeClr>
              </a:gs>
              <a:gs pos="30000">
                <a:schemeClr val="accent1">
                  <a:tint val="38000"/>
                  <a:satMod val="260000"/>
                </a:schemeClr>
              </a:gs>
              <a:gs pos="75000">
                <a:schemeClr val="accent1">
                  <a:tint val="55000"/>
                  <a:satMod val="255000"/>
                </a:schemeClr>
              </a:gs>
              <a:gs pos="100000">
                <a:schemeClr val="accent1">
                  <a:tint val="70000"/>
                  <a:satMod val="255000"/>
                </a:schemeClr>
              </a:gs>
            </a:gsLst>
            <a:path path="circle">
              <a:fillToRect l="50000" t="50000" r="50000" b="50000"/>
            </a:path>
            <a:tileRect/>
          </a:gradFill>
          <a:ln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Arial"/>
              </a:rPr>
              <a:t>桑</a:t>
            </a:r>
            <a:r>
              <a:rPr kumimoji="0" lang="en-US" altLang="zh-TW" sz="4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Arial"/>
              </a:rPr>
              <a:t>	O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64084" y="837641"/>
            <a:ext cx="718494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學歷</a:t>
            </a:r>
            <a:endParaRPr kumimoji="0" lang="en-US" altLang="zh-TW" sz="2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      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明新科技大學財務金融系</a:t>
            </a:r>
            <a:endParaRPr kumimoji="0" lang="en-US" altLang="zh-TW" sz="2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      大四在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永豐銀行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全年實習</a:t>
            </a:r>
            <a:endParaRPr kumimoji="0" lang="en-US" altLang="zh-TW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實習</a:t>
            </a:r>
            <a:endParaRPr kumimoji="0" lang="en-US" altLang="zh-TW" sz="2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       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國泰人壽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部份時實習</a:t>
            </a:r>
            <a:endParaRPr kumimoji="0" lang="en-US" altLang="zh-TW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       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國稅局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部分時實習</a:t>
            </a:r>
            <a:endParaRPr kumimoji="0" lang="en-US" altLang="zh-TW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      </a:t>
            </a:r>
            <a:r>
              <a:rPr kumimoji="0" lang="en-US" altLang="zh-TW" sz="24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15</a:t>
            </a:r>
            <a:r>
              <a:rPr kumimoji="0" lang="zh-TW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張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金融專業證照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證照</a:t>
            </a:r>
            <a:endParaRPr kumimoji="0" lang="en-US" altLang="zh-TW" sz="2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●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金融市場常識與職業道德             </a:t>
            </a: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●初階外匯人員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●</a:t>
            </a:r>
            <a:r>
              <a:rPr kumimoji="0" lang="zh-TW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信託業業務人員</a:t>
            </a:r>
            <a:r>
              <a:rPr kumimoji="0" lang="en-US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	</a:t>
            </a: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                  ●</a:t>
            </a:r>
            <a:r>
              <a:rPr kumimoji="0" lang="zh-TW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期貨商業務員</a:t>
            </a:r>
            <a:endParaRPr kumimoji="0" lang="en-US" altLang="zh-TW" sz="2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●</a:t>
            </a:r>
            <a:r>
              <a:rPr kumimoji="0" lang="zh-TW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證券商業務員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                                 </a:t>
            </a: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●</a:t>
            </a:r>
            <a:r>
              <a:rPr kumimoji="0" lang="zh-TW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證券商高級業務員</a:t>
            </a:r>
            <a:endParaRPr kumimoji="0" lang="en-US" altLang="zh-TW" sz="2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●</a:t>
            </a:r>
            <a:r>
              <a:rPr kumimoji="0" lang="zh-TW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投信投顧業務員</a:t>
            </a: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                             ●</a:t>
            </a:r>
            <a:r>
              <a:rPr kumimoji="0" lang="zh-TW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人身保險業務員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 </a:t>
            </a:r>
            <a:endParaRPr kumimoji="0" lang="en-US" altLang="zh-TW" sz="2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● </a:t>
            </a:r>
            <a:r>
              <a:rPr kumimoji="0" lang="en-US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ERP</a:t>
            </a:r>
            <a:r>
              <a:rPr kumimoji="0" lang="zh-TW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軟體應用師</a:t>
            </a:r>
            <a:r>
              <a:rPr kumimoji="0" lang="en-US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(</a:t>
            </a:r>
            <a:r>
              <a:rPr kumimoji="0" lang="zh-TW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財務模組</a:t>
            </a:r>
            <a:r>
              <a:rPr kumimoji="0" lang="en-US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)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          </a:t>
            </a: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●</a:t>
            </a:r>
            <a:r>
              <a:rPr kumimoji="0" lang="zh-TW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財產保險業務員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●</a:t>
            </a:r>
            <a:r>
              <a:rPr kumimoji="0" lang="zh-TW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人身保險業務員銷售外幣收付非投資型保險商品</a:t>
            </a:r>
            <a:endParaRPr kumimoji="0" lang="en-US" altLang="zh-TW" sz="2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●</a:t>
            </a:r>
            <a:r>
              <a:rPr kumimoji="0" lang="zh-TW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銀行內部控制與內部稽核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(</a:t>
            </a:r>
            <a:r>
              <a:rPr kumimoji="0" lang="zh-TW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一般金融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)</a:t>
            </a:r>
            <a:endParaRPr kumimoji="0" lang="en-US" altLang="zh-TW" sz="2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●</a:t>
            </a:r>
            <a:r>
              <a:rPr kumimoji="0" lang="zh-TW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衍生性金融商品銷售人員資格測驗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●防制洗錢與打擊資恐測驗</a:t>
            </a:r>
            <a:endParaRPr kumimoji="0" lang="en-US" altLang="zh-TW" sz="2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●</a:t>
            </a:r>
            <a:r>
              <a:rPr kumimoji="0" lang="zh-TW" altLang="zh-TW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投資型保險商品</a:t>
            </a:r>
            <a:r>
              <a:rPr kumimoji="0" lang="zh-TW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toFont" pitchFamily="2" charset="-120"/>
                <a:sym typeface="Arial"/>
              </a:rPr>
              <a:t>業務員</a:t>
            </a:r>
            <a:endParaRPr kumimoji="0" lang="en-US" altLang="zh-TW" sz="20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SetoFont" pitchFamily="2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99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00155CE3-32CC-448C-90DB-E7E25E6B85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印ㄒ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EAAE1B2-1E9E-45C7-861F-52E51DDE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F78164EC-2341-48B8-BD88-58AE31D611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63D3B43-9A0A-4DD2-BF54-26548797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10127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53</TotalTime>
  <Words>427</Words>
  <Application>Microsoft Office PowerPoint</Application>
  <PresentationFormat>寬螢幕</PresentationFormat>
  <Paragraphs>64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華康特粗楷體</vt:lpstr>
      <vt:lpstr>Microsoft JhengHei</vt:lpstr>
      <vt:lpstr>Microsoft JhengHei</vt:lpstr>
      <vt:lpstr>Arial</vt:lpstr>
      <vt:lpstr>Calibri</vt:lpstr>
      <vt:lpstr>Franklin Gothic Book</vt:lpstr>
      <vt:lpstr>Trebuchet MS</vt:lpstr>
      <vt:lpstr>裁剪</vt:lpstr>
      <vt:lpstr>1_Office 佈景主題</vt:lpstr>
      <vt:lpstr>財金專業證照</vt:lpstr>
      <vt:lpstr>為什麼金融證照是進入金融業的入場券？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財金專業證照</dc:title>
  <dc:creator>釗安 郭</dc:creator>
  <cp:lastModifiedBy>釗安 郭</cp:lastModifiedBy>
  <cp:revision>8</cp:revision>
  <dcterms:created xsi:type="dcterms:W3CDTF">2026-04-18T13:52:14Z</dcterms:created>
  <dcterms:modified xsi:type="dcterms:W3CDTF">2026-04-29T05:05:46Z</dcterms:modified>
</cp:coreProperties>
</file>