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942" r:id="rId2"/>
    <p:sldId id="945" r:id="rId3"/>
    <p:sldId id="943" r:id="rId4"/>
    <p:sldId id="944" r:id="rId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EBFF"/>
    <a:srgbClr val="FFCCFF"/>
    <a:srgbClr val="0000CC"/>
    <a:srgbClr val="FF3300"/>
    <a:srgbClr val="FFF2EF"/>
    <a:srgbClr val="FFEAE5"/>
    <a:srgbClr val="F1F6FD"/>
    <a:srgbClr val="1919B4"/>
    <a:srgbClr val="E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74" autoAdjust="0"/>
    <p:restoredTop sz="94022" autoAdjust="0"/>
  </p:normalViewPr>
  <p:slideViewPr>
    <p:cSldViewPr>
      <p:cViewPr varScale="1">
        <p:scale>
          <a:sx n="113" d="100"/>
          <a:sy n="113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96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>
            <a:lvl1pPr algn="r"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defTabSz="914224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427766"/>
            <a:ext cx="2945862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8" rIns="91416" bIns="45708" numCol="1" anchor="b" anchorCtr="0" compatLnSpc="1">
            <a:prstTxWarp prst="textNoShape">
              <a:avLst/>
            </a:prstTxWarp>
          </a:bodyPr>
          <a:lstStyle>
            <a:lvl1pPr algn="r" defTabSz="912846" eaLnBrk="1" hangingPunct="1">
              <a:defRPr kumimoji="0" sz="1200" smtClean="0"/>
            </a:lvl1pPr>
          </a:lstStyle>
          <a:p>
            <a:pPr>
              <a:defRPr/>
            </a:pPr>
            <a:fld id="{2171630C-99A3-48A5-811C-F4630AC8DB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4624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/>
          <a:lstStyle>
            <a:lvl1pPr algn="r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D12BA05F-B70A-4F30-A60E-2AC7029C81FB}" type="datetimeFigureOut">
              <a:rPr lang="zh-TW" altLang="en-US"/>
              <a:pPr>
                <a:defRPr/>
              </a:pPr>
              <a:t>2024/10/25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7" tIns="44103" rIns="88207" bIns="44103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713113"/>
            <a:ext cx="5438748" cy="4468296"/>
          </a:xfrm>
          <a:prstGeom prst="rect">
            <a:avLst/>
          </a:prstGeom>
        </p:spPr>
        <p:txBody>
          <a:bodyPr vert="horz" lIns="88207" tIns="44103" rIns="88207" bIns="44103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07" tIns="44103" rIns="88207" bIns="44103" rtlCol="0" anchor="b"/>
          <a:lstStyle>
            <a:lvl1pPr algn="l" eaLnBrk="1" hangingPunct="1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88207" tIns="44103" rIns="88207" bIns="441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CF011F4-F7C4-4CDB-9CA6-A773195BA6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54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/>
        </p:nvSpPr>
        <p:spPr bwMode="black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hangingPunct="1">
              <a:defRPr/>
            </a:pPr>
            <a:endParaRPr kumimoji="0" lang="en-US" altLang="zh-TW" sz="2800" b="1" i="1">
              <a:solidFill>
                <a:schemeClr val="bg1"/>
              </a:solidFill>
            </a:endParaRPr>
          </a:p>
        </p:txBody>
      </p:sp>
      <p:sp>
        <p:nvSpPr>
          <p:cNvPr id="9" name="Line 63"/>
          <p:cNvSpPr>
            <a:spLocks noChangeShapeType="1"/>
          </p:cNvSpPr>
          <p:nvPr/>
        </p:nvSpPr>
        <p:spPr bwMode="grayWhite">
          <a:xfrm>
            <a:off x="4284663" y="3933825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64"/>
          <p:cNvSpPr>
            <a:spLocks noChangeShapeType="1"/>
          </p:cNvSpPr>
          <p:nvPr/>
        </p:nvSpPr>
        <p:spPr bwMode="grayWhite">
          <a:xfrm>
            <a:off x="4284663" y="4800600"/>
            <a:ext cx="4859337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46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17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40000"/>
          </a:xfrm>
          <a:prstGeom prst="rect">
            <a:avLst/>
          </a:prstGeom>
        </p:spPr>
      </p:pic>
      <p:pic>
        <p:nvPicPr>
          <p:cNvPr id="16" name="Picture 68" descr="校徽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432000"/>
            <a:ext cx="1188000" cy="773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315" r:id="rId1"/>
    <p:sldLayoutId id="214748631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8000" y="332656"/>
            <a:ext cx="8604000" cy="6291384"/>
            <a:chOff x="288000" y="332656"/>
            <a:chExt cx="8604000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113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日四技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(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半導體製程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)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113/10/25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(18/18)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(46/46)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物理化學與實驗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pPr algn="ctr"/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電學與電學實驗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儀器分析與實驗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物理冶金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金屬與無機材料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電子材料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有機化學與實驗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8" name="圓角化單一角落矩形 47"/>
            <p:cNvSpPr/>
            <p:nvPr/>
          </p:nvSpPr>
          <p:spPr bwMode="auto">
            <a:xfrm>
              <a:off x="4968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材料熱力學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材料工程實驗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工程倫理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圓角化單一角落矩形 48"/>
            <p:cNvSpPr/>
            <p:nvPr/>
          </p:nvSpPr>
          <p:spPr bwMode="auto">
            <a:xfrm>
              <a:off x="5940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半導體製程技術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材料分析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工程數學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綠色材料概論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創意智慧材料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高分子材料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無機化學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真空技術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9" name="圓角化單一角落矩形 58"/>
            <p:cNvSpPr/>
            <p:nvPr/>
          </p:nvSpPr>
          <p:spPr bwMode="auto">
            <a:xfrm>
              <a:off x="4967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電子特用化學品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太陽能電池材料概論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奈米技術與材料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0" name="圓角化單一角落矩形 59"/>
            <p:cNvSpPr/>
            <p:nvPr/>
          </p:nvSpPr>
          <p:spPr bwMode="auto">
            <a:xfrm>
              <a:off x="5939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光電平面顯示器概論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薄膜材料 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電化學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1" name="圓角化單一角落矩形 60"/>
            <p:cNvSpPr/>
            <p:nvPr/>
          </p:nvSpPr>
          <p:spPr bwMode="auto">
            <a:xfrm>
              <a:off x="6911608" y="5553352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有機電子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複合材料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工廠管理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2" name="圓角化單一角落矩形 61"/>
            <p:cNvSpPr/>
            <p:nvPr/>
          </p:nvSpPr>
          <p:spPr bwMode="auto">
            <a:xfrm>
              <a:off x="788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氫能與燃料電池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彩色濾光片製程技術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材料回收與循環經濟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校外實習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(9/9)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21/21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11/11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4967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594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7/7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911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788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0/0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336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22/22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20" name="＞形箭號 19"/>
            <p:cNvSpPr/>
            <p:nvPr/>
          </p:nvSpPr>
          <p:spPr bwMode="auto">
            <a:xfrm>
              <a:off x="4932000" y="1512000"/>
              <a:ext cx="1116000" cy="540000"/>
            </a:xfrm>
            <a:prstGeom prst="chevron">
              <a:avLst/>
            </a:prstGeom>
            <a:solidFill>
              <a:srgbClr val="6464D2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三上</a:t>
              </a:r>
            </a:p>
          </p:txBody>
        </p:sp>
        <p:sp>
          <p:nvSpPr>
            <p:cNvPr id="21" name="＞形箭號 20"/>
            <p:cNvSpPr/>
            <p:nvPr/>
          </p:nvSpPr>
          <p:spPr bwMode="auto">
            <a:xfrm>
              <a:off x="5904000" y="1512000"/>
              <a:ext cx="1116000" cy="540000"/>
            </a:xfrm>
            <a:prstGeom prst="chevron">
              <a:avLst/>
            </a:prstGeom>
            <a:solidFill>
              <a:srgbClr val="4B4BC8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下</a:t>
              </a:r>
            </a:p>
          </p:txBody>
        </p:sp>
        <p:sp>
          <p:nvSpPr>
            <p:cNvPr id="22" name="＞形箭號 21"/>
            <p:cNvSpPr/>
            <p:nvPr/>
          </p:nvSpPr>
          <p:spPr bwMode="auto">
            <a:xfrm>
              <a:off x="6840000" y="1512000"/>
              <a:ext cx="1116000" cy="540000"/>
            </a:xfrm>
            <a:prstGeom prst="chevron">
              <a:avLst/>
            </a:prstGeom>
            <a:solidFill>
              <a:srgbClr val="3232BE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四上</a:t>
              </a:r>
            </a:p>
          </p:txBody>
        </p:sp>
        <p:sp>
          <p:nvSpPr>
            <p:cNvPr id="23" name="＞形箭號 22"/>
            <p:cNvSpPr/>
            <p:nvPr/>
          </p:nvSpPr>
          <p:spPr bwMode="auto">
            <a:xfrm>
              <a:off x="7776000" y="1512000"/>
              <a:ext cx="1116000" cy="540000"/>
            </a:xfrm>
            <a:prstGeom prst="chevron">
              <a:avLst/>
            </a:prstGeom>
            <a:solidFill>
              <a:srgbClr val="1919B4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128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18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46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27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化學安全工程</a:t>
              </a:r>
              <a:r>
                <a:rPr lang="en-US" altLang="zh-TW" sz="8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8" name="圓角化單一角落矩形 87"/>
            <p:cNvSpPr/>
            <p:nvPr/>
          </p:nvSpPr>
          <p:spPr bwMode="auto">
            <a:xfrm>
              <a:off x="4968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7" name="圓角化單一角落矩形 96"/>
            <p:cNvSpPr/>
            <p:nvPr/>
          </p:nvSpPr>
          <p:spPr bwMode="auto">
            <a:xfrm>
              <a:off x="5940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化學與化學實驗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物理與物理實驗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程式設計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(26/26)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人工智慧概論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9216" y="3276000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半導體材料產業概論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endParaRPr lang="en-US" altLang="zh-TW" sz="7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4" name="圓角化單一角落矩形 63"/>
          <p:cNvSpPr/>
          <p:nvPr/>
        </p:nvSpPr>
        <p:spPr bwMode="auto">
          <a:xfrm>
            <a:off x="7812360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TW" sz="7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4" name="圓角化單一角落矩形 73"/>
          <p:cNvSpPr/>
          <p:nvPr/>
        </p:nvSpPr>
        <p:spPr bwMode="auto">
          <a:xfrm>
            <a:off x="6876180" y="414000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校外實習</a:t>
            </a:r>
            <a:r>
              <a:rPr lang="en-US" altLang="zh-TW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(9/9)</a:t>
            </a:r>
          </a:p>
        </p:txBody>
      </p:sp>
    </p:spTree>
    <p:extLst>
      <p:ext uri="{BB962C8B-B14F-4D97-AF65-F5344CB8AC3E}">
        <p14:creationId xmlns:p14="http://schemas.microsoft.com/office/powerpoint/2010/main" val="409002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88000" y="332656"/>
            <a:ext cx="8604000" cy="6291384"/>
            <a:chOff x="288000" y="332656"/>
            <a:chExt cx="8604000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體育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en-US" altLang="zh-TW" sz="10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113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日四技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(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材料開發與應用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)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應用材料科技系</a:t>
              </a:r>
              <a:endParaRPr lang="en-US" altLang="zh-TW" sz="1400" b="1" dirty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(18/18)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(46/46)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材料科學概論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物理化學與實驗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pPr algn="ctr"/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電學與電學實驗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儀器分析與實驗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物理冶金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金屬與無機材料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電子材料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有機化學與實驗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8" name="圓角化單一角落矩形 47"/>
            <p:cNvSpPr/>
            <p:nvPr/>
          </p:nvSpPr>
          <p:spPr bwMode="auto">
            <a:xfrm>
              <a:off x="4968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材料熱力學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材料工程實驗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工程倫理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9" name="圓角化單一角落矩形 48"/>
            <p:cNvSpPr/>
            <p:nvPr/>
          </p:nvSpPr>
          <p:spPr bwMode="auto">
            <a:xfrm>
              <a:off x="5940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實務專題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(1/1)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半導體製程技術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材料分析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工程數學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綠色材料概論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創意智慧材料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高分子材料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無機化學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真空技術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9" name="圓角化單一角落矩形 58"/>
            <p:cNvSpPr/>
            <p:nvPr/>
          </p:nvSpPr>
          <p:spPr bwMode="auto">
            <a:xfrm>
              <a:off x="4967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電子特用化學品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太陽能電池材料概論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奈米技術與材料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0" name="圓角化單一角落矩形 59"/>
            <p:cNvSpPr/>
            <p:nvPr/>
          </p:nvSpPr>
          <p:spPr bwMode="auto">
            <a:xfrm>
              <a:off x="5939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光電平面顯示器概論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薄膜材料 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電化學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1" name="圓角化單一角落矩形 60"/>
            <p:cNvSpPr/>
            <p:nvPr/>
          </p:nvSpPr>
          <p:spPr bwMode="auto">
            <a:xfrm>
              <a:off x="6911608" y="5553352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有機電子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光譜分析概論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複合材料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工廠管理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2" name="圓角化單一角落矩形 61"/>
            <p:cNvSpPr/>
            <p:nvPr/>
          </p:nvSpPr>
          <p:spPr bwMode="auto">
            <a:xfrm>
              <a:off x="788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氫能與燃料電池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彩色濾光片製程技術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材料回收與循環經濟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(3/3)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校外實習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(9/9)</a:t>
              </a: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21/21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11/11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/11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4967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 bwMode="auto">
            <a:xfrm>
              <a:off x="594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7/7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 bwMode="auto">
            <a:xfrm>
              <a:off x="6911216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9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/9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 bwMode="auto">
            <a:xfrm>
              <a:off x="788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0/0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336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22/22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20" name="＞形箭號 19"/>
            <p:cNvSpPr/>
            <p:nvPr/>
          </p:nvSpPr>
          <p:spPr bwMode="auto">
            <a:xfrm>
              <a:off x="4932000" y="1512000"/>
              <a:ext cx="1116000" cy="540000"/>
            </a:xfrm>
            <a:prstGeom prst="chevron">
              <a:avLst/>
            </a:prstGeom>
            <a:solidFill>
              <a:srgbClr val="6464D2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三上</a:t>
              </a:r>
            </a:p>
          </p:txBody>
        </p:sp>
        <p:sp>
          <p:nvSpPr>
            <p:cNvPr id="21" name="＞形箭號 20"/>
            <p:cNvSpPr/>
            <p:nvPr/>
          </p:nvSpPr>
          <p:spPr bwMode="auto">
            <a:xfrm>
              <a:off x="5904000" y="1512000"/>
              <a:ext cx="1116000" cy="540000"/>
            </a:xfrm>
            <a:prstGeom prst="chevron">
              <a:avLst/>
            </a:prstGeom>
            <a:solidFill>
              <a:srgbClr val="4B4BC8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下</a:t>
              </a:r>
            </a:p>
          </p:txBody>
        </p:sp>
        <p:sp>
          <p:nvSpPr>
            <p:cNvPr id="22" name="＞形箭號 21"/>
            <p:cNvSpPr/>
            <p:nvPr/>
          </p:nvSpPr>
          <p:spPr bwMode="auto">
            <a:xfrm>
              <a:off x="6840000" y="1512000"/>
              <a:ext cx="1116000" cy="540000"/>
            </a:xfrm>
            <a:prstGeom prst="chevron">
              <a:avLst/>
            </a:prstGeom>
            <a:solidFill>
              <a:srgbClr val="3232BE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四上</a:t>
              </a:r>
            </a:p>
          </p:txBody>
        </p:sp>
        <p:sp>
          <p:nvSpPr>
            <p:cNvPr id="23" name="＞形箭號 22"/>
            <p:cNvSpPr/>
            <p:nvPr/>
          </p:nvSpPr>
          <p:spPr bwMode="auto">
            <a:xfrm>
              <a:off x="7776000" y="1512000"/>
              <a:ext cx="1116000" cy="540000"/>
            </a:xfrm>
            <a:prstGeom prst="chevron">
              <a:avLst/>
            </a:prstGeom>
            <a:solidFill>
              <a:srgbClr val="1919B4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四下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1000" b="1" dirty="0">
                  <a:latin typeface="微軟正黑體" pitchFamily="34" charset="-120"/>
                  <a:ea typeface="微軟正黑體" pitchFamily="34" charset="-120"/>
                </a:rPr>
                <a:t>通識</a:t>
              </a:r>
              <a:r>
                <a:rPr lang="en-US" altLang="zh-TW" sz="10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128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18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46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27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化學安全工程</a:t>
              </a:r>
              <a:r>
                <a:rPr lang="en-US" altLang="zh-TW" sz="8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8" name="圓角化單一角落矩形 87"/>
            <p:cNvSpPr/>
            <p:nvPr/>
          </p:nvSpPr>
          <p:spPr bwMode="auto">
            <a:xfrm>
              <a:off x="4968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7" name="圓角化單一角落矩形 96"/>
            <p:cNvSpPr/>
            <p:nvPr/>
          </p:nvSpPr>
          <p:spPr bwMode="auto">
            <a:xfrm>
              <a:off x="5940000" y="2160040"/>
              <a:ext cx="899608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化學與化學實驗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一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物理與物理實驗</a:t>
              </a:r>
              <a:r>
                <a:rPr lang="en-US" altLang="zh-TW" sz="700" b="1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程式設計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(28/28)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微積分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)(3/3)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應用中文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人工智慧概論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pPr algn="ctr"/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科技英文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)(2/2)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9216" y="3276000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半導體材料產業概論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endParaRPr lang="en-US" altLang="zh-TW" sz="7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4" name="圓角化單一角落矩形 63"/>
          <p:cNvSpPr/>
          <p:nvPr/>
        </p:nvSpPr>
        <p:spPr bwMode="auto">
          <a:xfrm>
            <a:off x="7812360" y="414908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TW" sz="7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4" name="圓角化單一角落矩形 73"/>
          <p:cNvSpPr/>
          <p:nvPr/>
        </p:nvSpPr>
        <p:spPr bwMode="auto">
          <a:xfrm>
            <a:off x="6876180" y="4140000"/>
            <a:ext cx="900000" cy="756000"/>
          </a:xfrm>
          <a:prstGeom prst="round1Rect">
            <a:avLst/>
          </a:prstGeom>
          <a:solidFill>
            <a:srgbClr val="FFEBFF"/>
          </a:solidFill>
          <a:ln w="9525" cap="flat" cmpd="sng" algn="ctr">
            <a:solidFill>
              <a:srgbClr val="FF66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校外實習</a:t>
            </a:r>
            <a:r>
              <a:rPr lang="en-US" altLang="zh-TW" sz="7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(9/9)</a:t>
            </a:r>
          </a:p>
        </p:txBody>
      </p:sp>
    </p:spTree>
    <p:extLst>
      <p:ext uri="{BB962C8B-B14F-4D97-AF65-F5344CB8AC3E}">
        <p14:creationId xmlns:p14="http://schemas.microsoft.com/office/powerpoint/2010/main" val="171499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113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日間部碩士班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113/10/25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7000842" y="2303916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15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endParaRPr lang="zh-TW" altLang="en-US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專題研討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4064929" y="3213556"/>
            <a:ext cx="6270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30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321753" y="332656"/>
            <a:ext cx="8512842" cy="6291384"/>
            <a:chOff x="288000" y="332656"/>
            <a:chExt cx="8512842" cy="6291384"/>
          </a:xfrm>
        </p:grpSpPr>
        <p:sp>
          <p:nvSpPr>
            <p:cNvPr id="43" name="圓角化單一角落矩形 42"/>
            <p:cNvSpPr/>
            <p:nvPr/>
          </p:nvSpPr>
          <p:spPr bwMode="auto">
            <a:xfrm>
              <a:off x="1079421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2" name="圓角化單一角落矩形 41"/>
            <p:cNvSpPr/>
            <p:nvPr/>
          </p:nvSpPr>
          <p:spPr bwMode="auto">
            <a:xfrm>
              <a:off x="3024000" y="216000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zh-TW" altLang="en-US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0" name="圓角化單一角落矩形 39"/>
            <p:cNvSpPr/>
            <p:nvPr/>
          </p:nvSpPr>
          <p:spPr bwMode="auto">
            <a:xfrm>
              <a:off x="2052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8" name="圓角化單一角落矩形 37"/>
            <p:cNvSpPr/>
            <p:nvPr/>
          </p:nvSpPr>
          <p:spPr bwMode="auto">
            <a:xfrm>
              <a:off x="1080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kumimoji="0" lang="zh-TW" altLang="en-US" sz="1000" dirty="0">
                <a:latin typeface="Arial" charset="0"/>
              </a:endParaRP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975523" y="332656"/>
              <a:ext cx="6660707" cy="1088366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113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學年度課程地圖</a:t>
              </a:r>
              <a:r>
                <a:rPr lang="en-US" altLang="zh-TW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-</a:t>
              </a: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進修部碩士在職專班</a:t>
              </a:r>
              <a:endParaRPr lang="en-US" altLang="zh-TW" sz="2800" b="1" dirty="0">
                <a:solidFill>
                  <a:schemeClr val="accent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  <a:cs typeface="Microsoft YaHei"/>
              </a:endParaRPr>
            </a:p>
            <a:p>
              <a:pPr>
                <a:spcAft>
                  <a:spcPts val="1200"/>
                </a:spcAft>
              </a:pPr>
              <a:r>
                <a:rPr lang="zh-TW" altLang="en-US" sz="2800" b="1" dirty="0">
                  <a:solidFill>
                    <a:schemeClr val="accent2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  <a:cs typeface="Microsoft YaHei"/>
                </a:rPr>
                <a:t>                應用材料科技系  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113/10/25</a:t>
              </a:r>
            </a:p>
          </p:txBody>
        </p:sp>
        <p:sp>
          <p:nvSpPr>
            <p:cNvPr id="11" name="圓角矩形 10"/>
            <p:cNvSpPr/>
            <p:nvPr/>
          </p:nvSpPr>
          <p:spPr bwMode="auto">
            <a:xfrm>
              <a:off x="288000" y="2160040"/>
              <a:ext cx="648000" cy="90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校必修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 bwMode="auto">
            <a:xfrm>
              <a:off x="288000" y="4140000"/>
              <a:ext cx="648000" cy="756000"/>
            </a:xfrm>
            <a:prstGeom prst="round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(0/0)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0" name="圓角矩形 29"/>
            <p:cNvSpPr/>
            <p:nvPr/>
          </p:nvSpPr>
          <p:spPr bwMode="auto">
            <a:xfrm>
              <a:off x="288000" y="5580040"/>
              <a:ext cx="648000" cy="1044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專業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選修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4" name="圓角化單一角落矩形 43"/>
            <p:cNvSpPr/>
            <p:nvPr/>
          </p:nvSpPr>
          <p:spPr bwMode="auto">
            <a:xfrm>
              <a:off x="2052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6" name="圓角化單一角落矩形 45"/>
            <p:cNvSpPr/>
            <p:nvPr/>
          </p:nvSpPr>
          <p:spPr bwMode="auto">
            <a:xfrm>
              <a:off x="3024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47" name="圓角化單一角落矩形 46"/>
            <p:cNvSpPr/>
            <p:nvPr/>
          </p:nvSpPr>
          <p:spPr bwMode="auto">
            <a:xfrm>
              <a:off x="3996000" y="4140000"/>
              <a:ext cx="900000" cy="756000"/>
            </a:xfrm>
            <a:prstGeom prst="round1Rect">
              <a:avLst/>
            </a:prstGeom>
            <a:solidFill>
              <a:srgbClr val="FFEBFF"/>
            </a:solidFill>
            <a:ln w="9525" cap="flat" cmpd="sng" algn="ctr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altLang="zh-TW" sz="7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7" name="圓角化單一角落矩形 56"/>
            <p:cNvSpPr/>
            <p:nvPr/>
          </p:nvSpPr>
          <p:spPr bwMode="auto">
            <a:xfrm>
              <a:off x="3023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x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光繞射學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先進薄膜特論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三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8" name="圓角化單一角落矩形 57"/>
            <p:cNvSpPr/>
            <p:nvPr/>
          </p:nvSpPr>
          <p:spPr bwMode="auto">
            <a:xfrm>
              <a:off x="399560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超臨界流體技術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微影製程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四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  <a:p>
              <a:endParaRPr lang="zh-TW" altLang="en-US" sz="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 bwMode="auto">
            <a:xfrm>
              <a:off x="1080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/2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 bwMode="auto">
            <a:xfrm>
              <a:off x="3024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 bwMode="auto">
            <a:xfrm>
              <a:off x="3996000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/3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 bwMode="auto">
            <a:xfrm>
              <a:off x="2056939" y="5004040"/>
              <a:ext cx="900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200" b="1" dirty="0"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kumimoji="0" lang="en-US" altLang="zh-TW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/4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 bwMode="auto">
            <a:xfrm>
              <a:off x="288000" y="5004040"/>
              <a:ext cx="648000" cy="360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學分</a:t>
              </a:r>
              <a:r>
                <a:rPr kumimoji="0" lang="en-US" altLang="zh-TW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kumimoji="0" lang="zh-TW" alt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時數</a:t>
              </a:r>
            </a:p>
          </p:txBody>
        </p:sp>
        <p:sp>
          <p:nvSpPr>
            <p:cNvPr id="3" name="＞形箭號 2"/>
            <p:cNvSpPr/>
            <p:nvPr/>
          </p:nvSpPr>
          <p:spPr bwMode="auto">
            <a:xfrm>
              <a:off x="1080000" y="1512000"/>
              <a:ext cx="1116000" cy="540000"/>
            </a:xfrm>
            <a:prstGeom prst="chevron">
              <a:avLst/>
            </a:prstGeom>
            <a:solidFill>
              <a:srgbClr val="C8C8FA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一上</a:t>
              </a:r>
            </a:p>
          </p:txBody>
        </p:sp>
        <p:sp>
          <p:nvSpPr>
            <p:cNvPr id="12" name="＞形箭號 11"/>
            <p:cNvSpPr/>
            <p:nvPr/>
          </p:nvSpPr>
          <p:spPr bwMode="auto">
            <a:xfrm>
              <a:off x="2052000" y="1512000"/>
              <a:ext cx="1116000" cy="540000"/>
            </a:xfrm>
            <a:prstGeom prst="chevron">
              <a:avLst/>
            </a:prstGeom>
            <a:solidFill>
              <a:srgbClr val="AFAFF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一下</a:t>
              </a:r>
            </a:p>
          </p:txBody>
        </p:sp>
        <p:sp>
          <p:nvSpPr>
            <p:cNvPr id="13" name="＞形箭號 12"/>
            <p:cNvSpPr/>
            <p:nvPr/>
          </p:nvSpPr>
          <p:spPr bwMode="auto">
            <a:xfrm>
              <a:off x="3024000" y="1512000"/>
              <a:ext cx="1080000" cy="540000"/>
            </a:xfrm>
            <a:prstGeom prst="chevron">
              <a:avLst/>
            </a:prstGeom>
            <a:solidFill>
              <a:srgbClr val="9696E6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二上</a:t>
              </a:r>
            </a:p>
          </p:txBody>
        </p:sp>
        <p:sp>
          <p:nvSpPr>
            <p:cNvPr id="18" name="＞形箭號 17"/>
            <p:cNvSpPr/>
            <p:nvPr/>
          </p:nvSpPr>
          <p:spPr bwMode="auto">
            <a:xfrm>
              <a:off x="3960000" y="1512000"/>
              <a:ext cx="1116000" cy="540000"/>
            </a:xfrm>
            <a:prstGeom prst="chevron">
              <a:avLst/>
            </a:prstGeom>
            <a:solidFill>
              <a:srgbClr val="7D7DDC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0" rIns="3600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二下</a:t>
              </a:r>
            </a:p>
          </p:txBody>
        </p:sp>
        <p:sp>
          <p:nvSpPr>
            <p:cNvPr id="84" name="五邊形 83"/>
            <p:cNvSpPr/>
            <p:nvPr/>
          </p:nvSpPr>
          <p:spPr bwMode="auto">
            <a:xfrm>
              <a:off x="288000" y="1512000"/>
              <a:ext cx="936000" cy="540000"/>
            </a:xfrm>
            <a:prstGeom prst="homePlate">
              <a:avLst/>
            </a:prstGeom>
            <a:solidFill>
              <a:srgbClr val="E1E1F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effectLst/>
                  <a:latin typeface="微軟正黑體" pitchFamily="34" charset="-120"/>
                  <a:ea typeface="微軟正黑體" pitchFamily="34" charset="-120"/>
                </a:rPr>
                <a:t>課程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dirty="0">
                  <a:latin typeface="微軟正黑體" pitchFamily="34" charset="-120"/>
                  <a:ea typeface="微軟正黑體" pitchFamily="34" charset="-120"/>
                </a:rPr>
                <a:t>屬性</a:t>
              </a:r>
              <a:endParaRPr kumimoji="0" lang="zh-TW" altLang="en-US" sz="1200" b="1" i="0" u="none" strike="noStrike" cap="none" normalizeH="0" baseline="0" dirty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9" name="圓角化單一角落矩形 88"/>
            <p:cNvSpPr/>
            <p:nvPr/>
          </p:nvSpPr>
          <p:spPr bwMode="auto">
            <a:xfrm>
              <a:off x="3996000" y="2160040"/>
              <a:ext cx="900000" cy="900000"/>
            </a:xfrm>
            <a:prstGeom prst="round1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zh-TW" sz="10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" name="圓角化對角線角落矩形 5"/>
            <p:cNvSpPr/>
            <p:nvPr/>
          </p:nvSpPr>
          <p:spPr bwMode="auto">
            <a:xfrm>
              <a:off x="6961534" y="2325539"/>
              <a:ext cx="1655720" cy="1125084"/>
            </a:xfrm>
            <a:prstGeom prst="round2Diag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72000" tIns="72000" rIns="72000" bIns="72000" numCol="1" rtlCol="0" anchor="t" anchorCtr="0" compatLnSpc="1">
              <a:prstTxWarp prst="textNoShape">
                <a:avLst/>
              </a:prstTxWarp>
            </a:bodyPr>
            <a:lstStyle/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畢業學分數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30</a:t>
              </a:r>
              <a:endParaRPr lang="en-US" altLang="zh-TW" sz="900" b="1" strike="sngStrike" dirty="0">
                <a:solidFill>
                  <a:srgbClr val="0070C0"/>
                </a:solidFill>
                <a:latin typeface="微軟正黑體"/>
                <a:ea typeface="微軟正黑體"/>
              </a:endParaRPr>
            </a:p>
            <a:p>
              <a:pPr marL="144000" indent="-144000" algn="just">
                <a:spcAft>
                  <a:spcPts val="0"/>
                </a:spcAft>
                <a:buFont typeface="+mj-lt"/>
                <a:buAutoNum type="arabicPeriod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各種課程學分數配置</a:t>
              </a: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校必修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院必修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專業必修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0</a:t>
              </a:r>
            </a:p>
            <a:p>
              <a:pPr marL="288000" indent="-144000" algn="just">
                <a:spcAft>
                  <a:spcPts val="0"/>
                </a:spcAft>
                <a:buFont typeface="Wingdings" panose="05000000000000000000" pitchFamily="2" charset="2"/>
                <a:buChar char="l"/>
              </a:pPr>
              <a:r>
                <a:rPr lang="zh-TW" altLang="en-US" sz="900" b="1" dirty="0">
                  <a:solidFill>
                    <a:srgbClr val="0070C0"/>
                  </a:solidFill>
                  <a:latin typeface="微軟正黑體" pitchFamily="34" charset="-120"/>
                  <a:ea typeface="微軟正黑體" pitchFamily="34" charset="-120"/>
                </a:rPr>
                <a:t>專業選修</a:t>
              </a:r>
              <a:r>
                <a:rPr lang="zh-TW" altLang="en-US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：至少</a:t>
              </a:r>
              <a:r>
                <a:rPr lang="en-US" altLang="zh-TW" sz="900" b="1" dirty="0">
                  <a:solidFill>
                    <a:srgbClr val="0070C0"/>
                  </a:solidFill>
                  <a:latin typeface="微軟正黑體"/>
                  <a:ea typeface="微軟正黑體"/>
                </a:rPr>
                <a:t>15</a:t>
              </a:r>
            </a:p>
            <a:p>
              <a:pPr marL="144000" algn="just">
                <a:spcAft>
                  <a:spcPts val="0"/>
                </a:spcAft>
              </a:pPr>
              <a:endParaRPr lang="en-US" altLang="zh-TW" sz="9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3" name="圓角化單一角落矩形 82"/>
            <p:cNvSpPr/>
            <p:nvPr/>
          </p:nvSpPr>
          <p:spPr bwMode="auto">
            <a:xfrm>
              <a:off x="2055328" y="5544040"/>
              <a:ext cx="899608" cy="1044000"/>
            </a:xfrm>
            <a:prstGeom prst="round1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光譜分析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材料設計與選用</a:t>
              </a: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高等物理冶金</a:t>
              </a:r>
              <a:endParaRPr lang="en-US" altLang="zh-TW" sz="800" b="1" dirty="0">
                <a:latin typeface="微軟正黑體" pitchFamily="34" charset="-120"/>
                <a:ea typeface="微軟正黑體" pitchFamily="34" charset="-120"/>
              </a:endParaRPr>
            </a:p>
            <a:p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產業實務實習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</a:t>
              </a:r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二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</a:p>
          </p:txBody>
        </p:sp>
        <p:sp>
          <p:nvSpPr>
            <p:cNvPr id="92" name="圓角化單一角落矩形 91"/>
            <p:cNvSpPr/>
            <p:nvPr/>
          </p:nvSpPr>
          <p:spPr bwMode="auto">
            <a:xfrm>
              <a:off x="1080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zh-TW" altLang="en-US" sz="750" b="1" dirty="0">
                  <a:latin typeface="微軟正黑體" pitchFamily="34" charset="-120"/>
                  <a:ea typeface="微軟正黑體" pitchFamily="34" charset="-120"/>
                </a:rPr>
                <a:t>專題討論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</p:txBody>
        </p:sp>
        <p:sp>
          <p:nvSpPr>
            <p:cNvPr id="94" name="圓角矩形 93"/>
            <p:cNvSpPr/>
            <p:nvPr/>
          </p:nvSpPr>
          <p:spPr bwMode="auto">
            <a:xfrm>
              <a:off x="288000" y="3168000"/>
              <a:ext cx="648000" cy="864000"/>
            </a:xfrm>
            <a:prstGeom prst="round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院必修</a:t>
              </a:r>
              <a:endParaRPr kumimoji="0" lang="en-US" altLang="zh-TW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(8/10)</a:t>
              </a:r>
              <a:endParaRPr kumimoji="0" lang="zh-TW" altLang="en-US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0" name="圓角化單一角落矩形 99"/>
            <p:cNvSpPr/>
            <p:nvPr/>
          </p:nvSpPr>
          <p:spPr bwMode="auto">
            <a:xfrm>
              <a:off x="2052000" y="3168000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專題討論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(1/2)</a:t>
              </a:r>
            </a:p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研究方法與論文寫作</a:t>
              </a:r>
              <a:r>
                <a:rPr lang="en-US" altLang="zh-TW" sz="700" b="1" dirty="0">
                  <a:latin typeface="微軟正黑體" pitchFamily="34" charset="-120"/>
                  <a:ea typeface="微軟正黑體" pitchFamily="34" charset="-120"/>
                </a:rPr>
                <a:t>(2/2)</a:t>
              </a:r>
            </a:p>
            <a:p>
              <a:endParaRPr lang="zh-TW" altLang="en-US" sz="9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9" name="圓角化單一角落矩形 108"/>
            <p:cNvSpPr/>
            <p:nvPr/>
          </p:nvSpPr>
          <p:spPr bwMode="auto">
            <a:xfrm>
              <a:off x="3024392" y="3165633"/>
              <a:ext cx="899608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zh-TW" altLang="en-US" sz="800" b="1" dirty="0">
                  <a:latin typeface="微軟正黑體" pitchFamily="34" charset="-120"/>
                  <a:ea typeface="微軟正黑體" pitchFamily="34" charset="-120"/>
                </a:rPr>
                <a:t>論文</a:t>
              </a:r>
              <a:r>
                <a:rPr lang="en-US" altLang="zh-TW" sz="800" b="1" dirty="0">
                  <a:latin typeface="微軟正黑體" pitchFamily="34" charset="-120"/>
                  <a:ea typeface="微軟正黑體" pitchFamily="34" charset="-120"/>
                </a:rPr>
                <a:t>(3/3</a:t>
              </a:r>
              <a:r>
                <a:rPr lang="en-US" altLang="zh-TW" sz="750" b="1" dirty="0"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8" name="圓角化單一角落矩形 117"/>
            <p:cNvSpPr/>
            <p:nvPr/>
          </p:nvSpPr>
          <p:spPr bwMode="auto">
            <a:xfrm>
              <a:off x="3996000" y="3168000"/>
              <a:ext cx="900000" cy="864000"/>
            </a:xfrm>
            <a:prstGeom prst="round1Rect">
              <a:avLst/>
            </a:prstGeom>
            <a:solidFill>
              <a:srgbClr val="D4ECBA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72000" rIns="0" bIns="3600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zh-TW" altLang="en-US" sz="700" b="1" dirty="0">
                  <a:latin typeface="微軟正黑體" pitchFamily="34" charset="-120"/>
                  <a:ea typeface="微軟正黑體" pitchFamily="34" charset="-120"/>
                </a:rPr>
                <a:t>  </a:t>
              </a:r>
              <a:endParaRPr lang="zh-TW" altLang="en-US" sz="75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pic>
          <p:nvPicPr>
            <p:cNvPr id="119" name="Picture 3"/>
            <p:cNvPicPr>
              <a:picLocks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0842" y="5858313"/>
              <a:ext cx="1800000" cy="7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3" name="圓角化單一角落矩形 62"/>
          <p:cNvSpPr/>
          <p:nvPr/>
        </p:nvSpPr>
        <p:spPr bwMode="auto">
          <a:xfrm>
            <a:off x="1079421" y="5534313"/>
            <a:ext cx="899608" cy="104400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72000" rIns="0" bIns="36000" numCol="1" rtlCol="0" anchor="t" anchorCtr="0" compatLnSpc="1">
            <a:prstTxWarp prst="textNoShape">
              <a:avLst/>
            </a:prstTxWarp>
          </a:bodyPr>
          <a:lstStyle/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先進人工智慧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功能性高分子特論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先進半導體製程技術</a:t>
            </a:r>
          </a:p>
          <a:p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產業實務實習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en-US" sz="700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7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5" name="矩形 4"/>
          <p:cNvSpPr/>
          <p:nvPr/>
        </p:nvSpPr>
        <p:spPr>
          <a:xfrm>
            <a:off x="4064929" y="3213556"/>
            <a:ext cx="6270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b="1" dirty="0">
                <a:latin typeface="微軟正黑體" pitchFamily="34" charset="-120"/>
                <a:ea typeface="微軟正黑體" pitchFamily="34" charset="-120"/>
              </a:rPr>
              <a:t>論文</a:t>
            </a:r>
            <a:r>
              <a:rPr lang="en-US" altLang="zh-TW" sz="800" b="1" dirty="0">
                <a:latin typeface="微軟正黑體" pitchFamily="34" charset="-120"/>
                <a:ea typeface="微軟正黑體" pitchFamily="34" charset="-120"/>
              </a:rPr>
              <a:t>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3585108"/>
      </p:ext>
    </p:extLst>
  </p:cSld>
  <p:clrMapOvr>
    <a:masterClrMapping/>
  </p:clrMapOvr>
</p:sld>
</file>

<file path=ppt/theme/theme1.xml><?xml version="1.0" encoding="utf-8"?>
<a:theme xmlns:a="http://schemas.openxmlformats.org/drawingml/2006/main" name="IEET工學院簡報-1021209">
  <a:themeElements>
    <a:clrScheme name="Default Design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Default Design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IEET工學院簡報-1021209</Template>
  <TotalTime>15605</TotalTime>
  <Words>1213</Words>
  <Application>Microsoft Office PowerPoint</Application>
  <PresentationFormat>如螢幕大小 (4:3)</PresentationFormat>
  <Paragraphs>296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Microsoft YaHei</vt:lpstr>
      <vt:lpstr>微軟正黑體</vt:lpstr>
      <vt:lpstr>新細明體</vt:lpstr>
      <vt:lpstr>標楷體</vt:lpstr>
      <vt:lpstr>Arial</vt:lpstr>
      <vt:lpstr>Calibri</vt:lpstr>
      <vt:lpstr>Wingdings</vt:lpstr>
      <vt:lpstr>IEET工學院簡報-1021209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工學院簡報大綱</dc:title>
  <dc:creator>user</dc:creator>
  <cp:lastModifiedBy>王孟婷</cp:lastModifiedBy>
  <cp:revision>744</cp:revision>
  <cp:lastPrinted>2020-10-13T02:50:02Z</cp:lastPrinted>
  <dcterms:created xsi:type="dcterms:W3CDTF">2013-12-02T03:58:03Z</dcterms:created>
  <dcterms:modified xsi:type="dcterms:W3CDTF">2024-10-25T03:01:40Z</dcterms:modified>
</cp:coreProperties>
</file>