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942" r:id="rId2"/>
    <p:sldId id="946" r:id="rId3"/>
    <p:sldId id="943" r:id="rId4"/>
    <p:sldId id="944" r:id="rId5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EBFF"/>
    <a:srgbClr val="FFCCFF"/>
    <a:srgbClr val="0000CC"/>
    <a:srgbClr val="FF3300"/>
    <a:srgbClr val="FFF2EF"/>
    <a:srgbClr val="FFEAE5"/>
    <a:srgbClr val="F1F6FD"/>
    <a:srgbClr val="1919B4"/>
    <a:srgbClr val="E1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深色樣式 1 - 輔色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佈景主題樣式 2 - 輔色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佈景主題樣式 2 - 輔色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74" autoAdjust="0"/>
    <p:restoredTop sz="94022" autoAdjust="0"/>
  </p:normalViewPr>
  <p:slideViewPr>
    <p:cSldViewPr>
      <p:cViewPr varScale="1">
        <p:scale>
          <a:sx n="113" d="100"/>
          <a:sy n="113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1962" y="-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>
            <a:lvl1pPr defTabSz="914224" eaLnBrk="1" hangingPunct="1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94" y="1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>
            <a:lvl1pPr algn="r" defTabSz="914224" eaLnBrk="1" hangingPunct="1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7766"/>
            <a:ext cx="2945862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b" anchorCtr="0" compatLnSpc="1">
            <a:prstTxWarp prst="textNoShape">
              <a:avLst/>
            </a:prstTxWarp>
          </a:bodyPr>
          <a:lstStyle>
            <a:lvl1pPr defTabSz="914224" eaLnBrk="1" hangingPunct="1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4" y="9427766"/>
            <a:ext cx="2945862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b" anchorCtr="0" compatLnSpc="1">
            <a:prstTxWarp prst="textNoShape">
              <a:avLst/>
            </a:prstTxWarp>
          </a:bodyPr>
          <a:lstStyle>
            <a:lvl1pPr algn="r" defTabSz="912846" eaLnBrk="1" hangingPunct="1">
              <a:defRPr kumimoji="0" sz="1200" smtClean="0"/>
            </a:lvl1pPr>
          </a:lstStyle>
          <a:p>
            <a:pPr>
              <a:defRPr/>
            </a:pPr>
            <a:fld id="{2171630C-99A3-48A5-811C-F4630AC8DB5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4624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5793"/>
          </a:xfrm>
          <a:prstGeom prst="rect">
            <a:avLst/>
          </a:prstGeom>
        </p:spPr>
        <p:txBody>
          <a:bodyPr vert="horz" lIns="88207" tIns="44103" rIns="88207" bIns="44103" rtlCol="0"/>
          <a:lstStyle>
            <a:lvl1pPr algn="l" eaLnBrk="1" hangingPunct="1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294" y="0"/>
            <a:ext cx="2945862" cy="495793"/>
          </a:xfrm>
          <a:prstGeom prst="rect">
            <a:avLst/>
          </a:prstGeom>
        </p:spPr>
        <p:txBody>
          <a:bodyPr vert="horz" lIns="88207" tIns="44103" rIns="88207" bIns="44103" rtlCol="0"/>
          <a:lstStyle>
            <a:lvl1pPr algn="r" eaLnBrk="1" hangingPunct="1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D12BA05F-B70A-4F30-A60E-2AC7029C81FB}" type="datetimeFigureOut">
              <a:rPr lang="zh-TW" altLang="en-US"/>
              <a:pPr>
                <a:defRPr/>
              </a:pPr>
              <a:t>2024/4/17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07" tIns="44103" rIns="88207" bIns="44103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64" y="4713113"/>
            <a:ext cx="5438748" cy="4468296"/>
          </a:xfrm>
          <a:prstGeom prst="rect">
            <a:avLst/>
          </a:prstGeom>
        </p:spPr>
        <p:txBody>
          <a:bodyPr vert="horz" lIns="88207" tIns="44103" rIns="88207" bIns="44103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305"/>
            <a:ext cx="2945862" cy="495793"/>
          </a:xfrm>
          <a:prstGeom prst="rect">
            <a:avLst/>
          </a:prstGeom>
        </p:spPr>
        <p:txBody>
          <a:bodyPr vert="horz" lIns="88207" tIns="44103" rIns="88207" bIns="44103" rtlCol="0" anchor="b"/>
          <a:lstStyle>
            <a:lvl1pPr algn="l" eaLnBrk="1" hangingPunct="1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294" y="9429305"/>
            <a:ext cx="2945862" cy="495793"/>
          </a:xfrm>
          <a:prstGeom prst="rect">
            <a:avLst/>
          </a:prstGeom>
        </p:spPr>
        <p:txBody>
          <a:bodyPr vert="horz" wrap="square" lIns="88207" tIns="44103" rIns="88207" bIns="4410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CCF011F4-F7C4-4CDB-9CA6-A773195BA6E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8543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4"/>
          <p:cNvSpPr txBox="1">
            <a:spLocks noChangeArrowheads="1"/>
          </p:cNvSpPr>
          <p:nvPr/>
        </p:nvSpPr>
        <p:spPr bwMode="black">
          <a:xfrm>
            <a:off x="7391400" y="5867400"/>
            <a:ext cx="1384300" cy="519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r" eaLnBrk="1" hangingPunct="1">
              <a:defRPr/>
            </a:pPr>
            <a:endParaRPr kumimoji="0" lang="en-US" altLang="zh-TW" sz="2800" b="1" i="1">
              <a:solidFill>
                <a:schemeClr val="bg1"/>
              </a:solidFill>
            </a:endParaRPr>
          </a:p>
        </p:txBody>
      </p:sp>
      <p:sp>
        <p:nvSpPr>
          <p:cNvPr id="9" name="Line 63"/>
          <p:cNvSpPr>
            <a:spLocks noChangeShapeType="1"/>
          </p:cNvSpPr>
          <p:nvPr/>
        </p:nvSpPr>
        <p:spPr bwMode="grayWhite">
          <a:xfrm>
            <a:off x="4284663" y="3933825"/>
            <a:ext cx="4859337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" name="Line 64"/>
          <p:cNvSpPr>
            <a:spLocks noChangeShapeType="1"/>
          </p:cNvSpPr>
          <p:nvPr/>
        </p:nvSpPr>
        <p:spPr bwMode="grayWhite">
          <a:xfrm>
            <a:off x="4284663" y="4800600"/>
            <a:ext cx="4859337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pic>
        <p:nvPicPr>
          <p:cNvPr id="16" name="Picture 68" descr="校徽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188000" cy="773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0463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0174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40000"/>
          </a:xfrm>
          <a:prstGeom prst="rect">
            <a:avLst/>
          </a:prstGeom>
        </p:spPr>
      </p:pic>
      <p:pic>
        <p:nvPicPr>
          <p:cNvPr id="16" name="Picture 68" descr="校徽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432000"/>
            <a:ext cx="1188000" cy="773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315" r:id="rId1"/>
    <p:sldLayoutId id="2147486316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標楷體" pitchFamily="65" charset="-12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標楷體" pitchFamily="65" charset="-12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標楷體" pitchFamily="65" charset="-12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標楷體" pitchFamily="65" charset="-12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標楷體" pitchFamily="65" charset="-12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標楷體" pitchFamily="65" charset="-12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標楷體" pitchFamily="65" charset="-12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標楷體" pitchFamily="65" charset="-12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288000" y="332656"/>
            <a:ext cx="8604000" cy="6291384"/>
            <a:chOff x="288000" y="332656"/>
            <a:chExt cx="8604000" cy="6291384"/>
          </a:xfrm>
        </p:grpSpPr>
        <p:sp>
          <p:nvSpPr>
            <p:cNvPr id="43" name="圓角化單一角落矩形 42"/>
            <p:cNvSpPr/>
            <p:nvPr/>
          </p:nvSpPr>
          <p:spPr bwMode="auto">
            <a:xfrm>
              <a:off x="1079421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材料科學概論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2" name="圓角化單一角落矩形 41"/>
            <p:cNvSpPr/>
            <p:nvPr/>
          </p:nvSpPr>
          <p:spPr bwMode="auto">
            <a:xfrm>
              <a:off x="3024000" y="216000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0" name="圓角化單一角落矩形 39"/>
            <p:cNvSpPr/>
            <p:nvPr/>
          </p:nvSpPr>
          <p:spPr bwMode="auto">
            <a:xfrm>
              <a:off x="2052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體育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en-US" altLang="zh-TW" sz="10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1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勞教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(0/2)</a:t>
              </a:r>
              <a:endParaRPr kumimoji="0" lang="zh-TW" altLang="en-US" sz="1000" dirty="0">
                <a:latin typeface="Arial" charset="0"/>
              </a:endParaRP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</p:txBody>
        </p:sp>
        <p:sp>
          <p:nvSpPr>
            <p:cNvPr id="38" name="圓角化單一角落矩形 37"/>
            <p:cNvSpPr/>
            <p:nvPr/>
          </p:nvSpPr>
          <p:spPr bwMode="auto">
            <a:xfrm>
              <a:off x="1080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體育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en-US" altLang="zh-TW" sz="10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1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勞教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(0/2)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endParaRPr kumimoji="0" lang="zh-TW" altLang="en-US" sz="1000" dirty="0">
                <a:latin typeface="Arial" charset="0"/>
              </a:endParaRP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975523" y="332656"/>
              <a:ext cx="6660707" cy="1088366"/>
            </a:xfrm>
            <a:prstGeom prst="rect">
              <a:avLst/>
            </a:prstGeom>
          </p:spPr>
          <p:txBody>
            <a:bodyPr wrap="square" lIns="36000" tIns="36000" rIns="36000" bIns="3600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112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學年度課程地圖</a:t>
              </a: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-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日四技</a:t>
              </a:r>
              <a:endParaRPr lang="en-US" altLang="zh-TW" sz="2800" b="1" dirty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  <a:cs typeface="Microsoft YaHei"/>
              </a:endParaRPr>
            </a:p>
            <a:p>
              <a:pPr>
                <a:spcAft>
                  <a:spcPts val="1200"/>
                </a:spcAft>
              </a:pP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(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半導體製程</a:t>
              </a: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)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   應用材料科技系  </a:t>
              </a:r>
              <a:r>
                <a:rPr lang="en-US" altLang="zh-TW" sz="1400" b="1" dirty="0">
                  <a:solidFill>
                    <a:schemeClr val="bg1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112/11/08</a:t>
              </a:r>
            </a:p>
          </p:txBody>
        </p:sp>
        <p:sp>
          <p:nvSpPr>
            <p:cNvPr id="11" name="圓角矩形 10"/>
            <p:cNvSpPr/>
            <p:nvPr/>
          </p:nvSpPr>
          <p:spPr bwMode="auto">
            <a:xfrm>
              <a:off x="288000" y="2160040"/>
              <a:ext cx="648000" cy="9000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dirty="0">
                  <a:latin typeface="微軟正黑體" pitchFamily="34" charset="-120"/>
                  <a:ea typeface="微軟正黑體" pitchFamily="34" charset="-120"/>
                </a:rPr>
                <a:t>校必修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(16/22)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9" name="圓角矩形 28"/>
            <p:cNvSpPr/>
            <p:nvPr/>
          </p:nvSpPr>
          <p:spPr bwMode="auto">
            <a:xfrm>
              <a:off x="288000" y="4140000"/>
              <a:ext cx="648000" cy="756000"/>
            </a:xfrm>
            <a:prstGeom prst="round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專業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(50/57)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0" name="圓角矩形 29"/>
            <p:cNvSpPr/>
            <p:nvPr/>
          </p:nvSpPr>
          <p:spPr bwMode="auto">
            <a:xfrm>
              <a:off x="288000" y="5580040"/>
              <a:ext cx="648000" cy="10440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專業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選修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4" name="圓角化單一角落矩形 43"/>
            <p:cNvSpPr/>
            <p:nvPr/>
          </p:nvSpPr>
          <p:spPr bwMode="auto">
            <a:xfrm>
              <a:off x="2052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材料科學概論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分析化學與實驗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</p:txBody>
        </p:sp>
        <p:sp>
          <p:nvSpPr>
            <p:cNvPr id="46" name="圓角化單一角落矩形 45"/>
            <p:cNvSpPr/>
            <p:nvPr/>
          </p:nvSpPr>
          <p:spPr bwMode="auto">
            <a:xfrm>
              <a:off x="3024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工程數學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儀器分析與實驗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物理冶金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物理化學與實驗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</p:txBody>
        </p:sp>
        <p:sp>
          <p:nvSpPr>
            <p:cNvPr id="47" name="圓角化單一角落矩形 46"/>
            <p:cNvSpPr/>
            <p:nvPr/>
          </p:nvSpPr>
          <p:spPr bwMode="auto">
            <a:xfrm>
              <a:off x="3996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金屬與無機材料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電子材料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有機化學與實驗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</p:txBody>
        </p:sp>
        <p:sp>
          <p:nvSpPr>
            <p:cNvPr id="48" name="圓角化單一角落矩形 47"/>
            <p:cNvSpPr/>
            <p:nvPr/>
          </p:nvSpPr>
          <p:spPr bwMode="auto">
            <a:xfrm>
              <a:off x="4968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實務專題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)(1/1)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材料熱力學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材料工程實驗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半導體製程技術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endParaRPr lang="zh-TW" altLang="en-US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9" name="圓角化單一角落矩形 48"/>
            <p:cNvSpPr/>
            <p:nvPr/>
          </p:nvSpPr>
          <p:spPr bwMode="auto">
            <a:xfrm>
              <a:off x="5940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實務專題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)(1/1)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材料機械性質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材料分析與實驗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半導體製程實驗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</p:txBody>
        </p:sp>
        <p:sp>
          <p:nvSpPr>
            <p:cNvPr id="57" name="圓角化單一角落矩形 56"/>
            <p:cNvSpPr/>
            <p:nvPr/>
          </p:nvSpPr>
          <p:spPr bwMode="auto">
            <a:xfrm>
              <a:off x="3023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真空技術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無機化學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8" name="圓角化單一角落矩形 57"/>
            <p:cNvSpPr/>
            <p:nvPr/>
          </p:nvSpPr>
          <p:spPr bwMode="auto">
            <a:xfrm>
              <a:off x="3995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高分子材料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</p:txBody>
        </p:sp>
        <p:sp>
          <p:nvSpPr>
            <p:cNvPr id="59" name="圓角化單一角落矩形 58"/>
            <p:cNvSpPr/>
            <p:nvPr/>
          </p:nvSpPr>
          <p:spPr bwMode="auto">
            <a:xfrm>
              <a:off x="4967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電子特用化學品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光電材料與應用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太陽能電池材料概論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endParaRPr lang="zh-TW" altLang="en-US" sz="8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0" name="圓角化單一角落矩形 59"/>
            <p:cNvSpPr/>
            <p:nvPr/>
          </p:nvSpPr>
          <p:spPr bwMode="auto">
            <a:xfrm>
              <a:off x="5939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光電平面顯示器概論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薄膜材料科學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奈米技術與材料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印刷電路板製程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1" name="圓角化單一角落矩形 60"/>
            <p:cNvSpPr/>
            <p:nvPr/>
          </p:nvSpPr>
          <p:spPr bwMode="auto">
            <a:xfrm>
              <a:off x="6911608" y="5553352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生物科技概論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專利查詢與撰寫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氫能與燃料電池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校外實習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(9/9)</a:t>
              </a:r>
            </a:p>
          </p:txBody>
        </p:sp>
        <p:sp>
          <p:nvSpPr>
            <p:cNvPr id="62" name="圓角化單一角落矩形 61"/>
            <p:cNvSpPr/>
            <p:nvPr/>
          </p:nvSpPr>
          <p:spPr bwMode="auto">
            <a:xfrm>
              <a:off x="7883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清潔生產技術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複合材料與應用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仿生材料概論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</p:txBody>
        </p:sp>
        <p:sp>
          <p:nvSpPr>
            <p:cNvPr id="65" name="矩形 64"/>
            <p:cNvSpPr/>
            <p:nvPr/>
          </p:nvSpPr>
          <p:spPr bwMode="auto">
            <a:xfrm>
              <a:off x="1080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20/25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6" name="矩形 65"/>
            <p:cNvSpPr/>
            <p:nvPr/>
          </p:nvSpPr>
          <p:spPr bwMode="auto">
            <a:xfrm>
              <a:off x="3024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18/20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7" name="矩形 66"/>
            <p:cNvSpPr/>
            <p:nvPr/>
          </p:nvSpPr>
          <p:spPr bwMode="auto">
            <a:xfrm>
              <a:off x="3996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>
                  <a:latin typeface="微軟正黑體" pitchFamily="34" charset="-120"/>
                  <a:ea typeface="微軟正黑體" pitchFamily="34" charset="-120"/>
                </a:rPr>
                <a:t>12</a:t>
              </a:r>
              <a:r>
                <a:rPr kumimoji="0" lang="en-US" altLang="zh-TW" sz="1200" b="1" i="0" u="none" strike="noStrike" cap="none" normalizeH="0" baseline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/13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 bwMode="auto">
            <a:xfrm>
              <a:off x="4967216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9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/10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 bwMode="auto">
            <a:xfrm>
              <a:off x="5940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8/10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0" name="矩形 69"/>
            <p:cNvSpPr/>
            <p:nvPr/>
          </p:nvSpPr>
          <p:spPr bwMode="auto">
            <a:xfrm>
              <a:off x="6911216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0/0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1" name="矩形 70"/>
            <p:cNvSpPr/>
            <p:nvPr/>
          </p:nvSpPr>
          <p:spPr bwMode="auto">
            <a:xfrm>
              <a:off x="7884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9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/9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2" name="矩形 71"/>
            <p:cNvSpPr/>
            <p:nvPr/>
          </p:nvSpPr>
          <p:spPr bwMode="auto">
            <a:xfrm>
              <a:off x="20336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20/25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3" name="矩形 72"/>
            <p:cNvSpPr/>
            <p:nvPr/>
          </p:nvSpPr>
          <p:spPr bwMode="auto">
            <a:xfrm>
              <a:off x="288000" y="5004040"/>
              <a:ext cx="648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學分</a:t>
              </a:r>
              <a:r>
                <a:rPr kumimoji="0" lang="en-US" altLang="zh-TW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/</a:t>
              </a:r>
              <a:r>
                <a:rPr kumimoji="0" lang="zh-TW" alt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時數</a:t>
              </a:r>
            </a:p>
          </p:txBody>
        </p:sp>
        <p:sp>
          <p:nvSpPr>
            <p:cNvPr id="3" name="＞形箭號 2"/>
            <p:cNvSpPr/>
            <p:nvPr/>
          </p:nvSpPr>
          <p:spPr bwMode="auto">
            <a:xfrm>
              <a:off x="1080000" y="1512000"/>
              <a:ext cx="1116000" cy="540000"/>
            </a:xfrm>
            <a:prstGeom prst="chevron">
              <a:avLst/>
            </a:prstGeom>
            <a:solidFill>
              <a:srgbClr val="C8C8FA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一上</a:t>
              </a:r>
            </a:p>
          </p:txBody>
        </p:sp>
        <p:sp>
          <p:nvSpPr>
            <p:cNvPr id="12" name="＞形箭號 11"/>
            <p:cNvSpPr/>
            <p:nvPr/>
          </p:nvSpPr>
          <p:spPr bwMode="auto">
            <a:xfrm>
              <a:off x="2052000" y="1512000"/>
              <a:ext cx="1116000" cy="540000"/>
            </a:xfrm>
            <a:prstGeom prst="chevron">
              <a:avLst/>
            </a:prstGeom>
            <a:solidFill>
              <a:srgbClr val="AFAFF0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一下</a:t>
              </a:r>
            </a:p>
          </p:txBody>
        </p:sp>
        <p:sp>
          <p:nvSpPr>
            <p:cNvPr id="13" name="＞形箭號 12"/>
            <p:cNvSpPr/>
            <p:nvPr/>
          </p:nvSpPr>
          <p:spPr bwMode="auto">
            <a:xfrm>
              <a:off x="3024000" y="1512000"/>
              <a:ext cx="1080000" cy="540000"/>
            </a:xfrm>
            <a:prstGeom prst="chevron">
              <a:avLst/>
            </a:prstGeom>
            <a:solidFill>
              <a:srgbClr val="9696E6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二上</a:t>
              </a:r>
            </a:p>
          </p:txBody>
        </p:sp>
        <p:sp>
          <p:nvSpPr>
            <p:cNvPr id="18" name="＞形箭號 17"/>
            <p:cNvSpPr/>
            <p:nvPr/>
          </p:nvSpPr>
          <p:spPr bwMode="auto">
            <a:xfrm>
              <a:off x="3960000" y="1512000"/>
              <a:ext cx="1116000" cy="540000"/>
            </a:xfrm>
            <a:prstGeom prst="chevron">
              <a:avLst/>
            </a:prstGeom>
            <a:solidFill>
              <a:srgbClr val="7D7DDC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二下</a:t>
              </a:r>
            </a:p>
          </p:txBody>
        </p:sp>
        <p:sp>
          <p:nvSpPr>
            <p:cNvPr id="20" name="＞形箭號 19"/>
            <p:cNvSpPr/>
            <p:nvPr/>
          </p:nvSpPr>
          <p:spPr bwMode="auto">
            <a:xfrm>
              <a:off x="4932000" y="1512000"/>
              <a:ext cx="1116000" cy="540000"/>
            </a:xfrm>
            <a:prstGeom prst="chevron">
              <a:avLst/>
            </a:prstGeom>
            <a:solidFill>
              <a:srgbClr val="6464D2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三上</a:t>
              </a:r>
            </a:p>
          </p:txBody>
        </p:sp>
        <p:sp>
          <p:nvSpPr>
            <p:cNvPr id="21" name="＞形箭號 20"/>
            <p:cNvSpPr/>
            <p:nvPr/>
          </p:nvSpPr>
          <p:spPr bwMode="auto">
            <a:xfrm>
              <a:off x="5904000" y="1512000"/>
              <a:ext cx="1116000" cy="540000"/>
            </a:xfrm>
            <a:prstGeom prst="chevron">
              <a:avLst/>
            </a:prstGeom>
            <a:solidFill>
              <a:srgbClr val="4B4BC8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三</a:t>
              </a: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下</a:t>
              </a:r>
            </a:p>
          </p:txBody>
        </p:sp>
        <p:sp>
          <p:nvSpPr>
            <p:cNvPr id="22" name="＞形箭號 21"/>
            <p:cNvSpPr/>
            <p:nvPr/>
          </p:nvSpPr>
          <p:spPr bwMode="auto">
            <a:xfrm>
              <a:off x="6840000" y="1512000"/>
              <a:ext cx="1116000" cy="540000"/>
            </a:xfrm>
            <a:prstGeom prst="chevron">
              <a:avLst/>
            </a:prstGeom>
            <a:solidFill>
              <a:srgbClr val="3232BE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四上</a:t>
              </a:r>
            </a:p>
          </p:txBody>
        </p:sp>
        <p:sp>
          <p:nvSpPr>
            <p:cNvPr id="23" name="＞形箭號 22"/>
            <p:cNvSpPr/>
            <p:nvPr/>
          </p:nvSpPr>
          <p:spPr bwMode="auto">
            <a:xfrm>
              <a:off x="7776000" y="1512000"/>
              <a:ext cx="1116000" cy="540000"/>
            </a:xfrm>
            <a:prstGeom prst="chevron">
              <a:avLst/>
            </a:prstGeom>
            <a:solidFill>
              <a:srgbClr val="1919B4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四下</a:t>
              </a:r>
            </a:p>
          </p:txBody>
        </p:sp>
        <p:sp>
          <p:nvSpPr>
            <p:cNvPr id="84" name="五邊形 83"/>
            <p:cNvSpPr/>
            <p:nvPr/>
          </p:nvSpPr>
          <p:spPr bwMode="auto">
            <a:xfrm>
              <a:off x="288000" y="1512000"/>
              <a:ext cx="936000" cy="540000"/>
            </a:xfrm>
            <a:prstGeom prst="homePlate">
              <a:avLst/>
            </a:prstGeom>
            <a:solidFill>
              <a:srgbClr val="E1E1FF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課程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dirty="0">
                  <a:latin typeface="微軟正黑體" pitchFamily="34" charset="-120"/>
                  <a:ea typeface="微軟正黑體" pitchFamily="34" charset="-120"/>
                </a:rPr>
                <a:t>屬性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9" name="圓角化單一角落矩形 88"/>
            <p:cNvSpPr/>
            <p:nvPr/>
          </p:nvSpPr>
          <p:spPr bwMode="auto">
            <a:xfrm>
              <a:off x="3996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" name="圓角化對角線角落矩形 5"/>
            <p:cNvSpPr/>
            <p:nvPr/>
          </p:nvSpPr>
          <p:spPr bwMode="auto">
            <a:xfrm>
              <a:off x="7000842" y="2303916"/>
              <a:ext cx="1655720" cy="1125084"/>
            </a:xfrm>
            <a:prstGeom prst="round2Diag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72000" tIns="72000" rIns="72000" bIns="72000" numCol="1" rtlCol="0" anchor="t" anchorCtr="0" compatLnSpc="1">
              <a:prstTxWarp prst="textNoShape">
                <a:avLst/>
              </a:prstTxWarp>
            </a:bodyPr>
            <a:lstStyle/>
            <a:p>
              <a:pPr marL="144000" indent="-144000" algn="just">
                <a:spcAft>
                  <a:spcPts val="0"/>
                </a:spcAft>
                <a:buFont typeface="+mj-lt"/>
                <a:buAutoNum type="arabicPeriod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畢業學分數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128</a:t>
              </a:r>
              <a:endParaRPr lang="en-US" altLang="zh-TW" sz="900" b="1" strike="sngStrike" dirty="0">
                <a:solidFill>
                  <a:srgbClr val="0070C0"/>
                </a:solidFill>
                <a:latin typeface="微軟正黑體"/>
                <a:ea typeface="微軟正黑體"/>
              </a:endParaRPr>
            </a:p>
            <a:p>
              <a:pPr marL="144000" indent="-144000" algn="just">
                <a:spcAft>
                  <a:spcPts val="0"/>
                </a:spcAft>
                <a:buFont typeface="+mj-lt"/>
                <a:buAutoNum type="arabicPeriod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各種課程學分數配置</a:t>
              </a:r>
              <a:endParaRPr lang="en-US" altLang="zh-TW" sz="9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校必修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16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院必修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30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專業必修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50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專業選修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：至少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20</a:t>
              </a:r>
            </a:p>
            <a:p>
              <a:pPr marL="144000" algn="just">
                <a:spcAft>
                  <a:spcPts val="0"/>
                </a:spcAft>
              </a:pPr>
              <a:endParaRPr lang="en-US" altLang="zh-TW" sz="9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3" name="圓角化單一角落矩形 82"/>
            <p:cNvSpPr/>
            <p:nvPr/>
          </p:nvSpPr>
          <p:spPr bwMode="auto">
            <a:xfrm>
              <a:off x="205532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綠色材料概論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pPr algn="ctr"/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創新創意實作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</p:txBody>
        </p:sp>
        <p:sp>
          <p:nvSpPr>
            <p:cNvPr id="88" name="圓角化單一角落矩形 87"/>
            <p:cNvSpPr/>
            <p:nvPr/>
          </p:nvSpPr>
          <p:spPr bwMode="auto">
            <a:xfrm>
              <a:off x="4968000" y="2160040"/>
              <a:ext cx="899608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7" name="圓角化單一角落矩形 96"/>
            <p:cNvSpPr/>
            <p:nvPr/>
          </p:nvSpPr>
          <p:spPr bwMode="auto">
            <a:xfrm>
              <a:off x="5940000" y="2160040"/>
              <a:ext cx="899608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2" name="圓角化單一角落矩形 91"/>
            <p:cNvSpPr/>
            <p:nvPr/>
          </p:nvSpPr>
          <p:spPr bwMode="auto">
            <a:xfrm>
              <a:off x="1080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化學與化學實驗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微積分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科技英文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應用中文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物理與物理實驗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程式設計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en-US" altLang="zh-TW" sz="7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2/2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  <a:endParaRPr lang="zh-TW" altLang="en-US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4" name="圓角矩形 93"/>
            <p:cNvSpPr/>
            <p:nvPr/>
          </p:nvSpPr>
          <p:spPr bwMode="auto">
            <a:xfrm>
              <a:off x="288000" y="3168000"/>
              <a:ext cx="648000" cy="864000"/>
            </a:xfrm>
            <a:prstGeom prst="round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院必修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(30/33)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00" name="圓角化單一角落矩形 99"/>
            <p:cNvSpPr/>
            <p:nvPr/>
          </p:nvSpPr>
          <p:spPr bwMode="auto">
            <a:xfrm>
              <a:off x="2052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微積分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科技英文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應用中文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人工智慧概論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基本電學與電學實驗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  <a:endParaRPr lang="zh-TW" altLang="en-US" sz="700" b="1" dirty="0">
                <a:latin typeface="微軟正黑體" pitchFamily="34" charset="-120"/>
                <a:ea typeface="微軟正黑體" pitchFamily="34" charset="-120"/>
              </a:endParaRPr>
            </a:p>
            <a:p>
              <a:pPr algn="ctr"/>
              <a:endParaRPr lang="zh-TW" altLang="en-US" sz="9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09" name="圓角化單一角落矩形 108"/>
            <p:cNvSpPr/>
            <p:nvPr/>
          </p:nvSpPr>
          <p:spPr bwMode="auto">
            <a:xfrm>
              <a:off x="3024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科技英文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三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  <a:p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工程倫理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  <a:endParaRPr lang="zh-TW" altLang="en-US" sz="75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18" name="圓角化單一角落矩形 117"/>
            <p:cNvSpPr/>
            <p:nvPr/>
          </p:nvSpPr>
          <p:spPr bwMode="auto">
            <a:xfrm>
              <a:off x="3996000" y="3168000"/>
              <a:ext cx="900000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  </a:t>
              </a:r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科技英文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四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  <a:endParaRPr lang="zh-TW" altLang="en-US" sz="75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pic>
          <p:nvPicPr>
            <p:cNvPr id="119" name="Picture 3"/>
            <p:cNvPicPr>
              <a:picLocks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9216" y="3276000"/>
              <a:ext cx="1800000" cy="72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3" name="圓角化單一角落矩形 62"/>
          <p:cNvSpPr/>
          <p:nvPr/>
        </p:nvSpPr>
        <p:spPr bwMode="auto">
          <a:xfrm>
            <a:off x="1079421" y="5534313"/>
            <a:ext cx="899608" cy="10440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72000" rIns="0" bIns="36000" numCol="1" rtlCol="0" anchor="t" anchorCtr="0" compatLnSpc="1">
            <a:prstTxWarp prst="textNoShape">
              <a:avLst/>
            </a:prstTxWarp>
          </a:bodyPr>
          <a:lstStyle/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半導體材料產業概論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(2/2)</a:t>
            </a:r>
          </a:p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創意智慧材料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(3/3)</a:t>
            </a:r>
          </a:p>
        </p:txBody>
      </p:sp>
      <p:sp>
        <p:nvSpPr>
          <p:cNvPr id="64" name="圓角化單一角落矩形 63"/>
          <p:cNvSpPr/>
          <p:nvPr/>
        </p:nvSpPr>
        <p:spPr bwMode="auto">
          <a:xfrm>
            <a:off x="7812360" y="4149080"/>
            <a:ext cx="900000" cy="756000"/>
          </a:xfrm>
          <a:prstGeom prst="round1Rect">
            <a:avLst/>
          </a:prstGeom>
          <a:solidFill>
            <a:srgbClr val="FFEBFF"/>
          </a:solidFill>
          <a:ln w="9525" cap="flat" cmpd="sng" algn="ctr">
            <a:solidFill>
              <a:srgbClr val="FF66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72000" rIns="0" bIns="360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校外實習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(9/9)</a:t>
            </a:r>
          </a:p>
        </p:txBody>
      </p:sp>
      <p:sp>
        <p:nvSpPr>
          <p:cNvPr id="74" name="圓角化單一角落矩形 73"/>
          <p:cNvSpPr/>
          <p:nvPr/>
        </p:nvSpPr>
        <p:spPr bwMode="auto">
          <a:xfrm>
            <a:off x="6876256" y="4149080"/>
            <a:ext cx="900000" cy="756000"/>
          </a:xfrm>
          <a:prstGeom prst="round1Rect">
            <a:avLst/>
          </a:prstGeom>
          <a:solidFill>
            <a:srgbClr val="FFEBFF"/>
          </a:solidFill>
          <a:ln w="9525" cap="flat" cmpd="sng" algn="ctr">
            <a:solidFill>
              <a:srgbClr val="FF66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72000" rIns="0" bIns="3600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altLang="zh-TW" sz="7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9002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288000" y="332656"/>
            <a:ext cx="8604000" cy="6291384"/>
            <a:chOff x="288000" y="332656"/>
            <a:chExt cx="8604000" cy="6291384"/>
          </a:xfrm>
        </p:grpSpPr>
        <p:sp>
          <p:nvSpPr>
            <p:cNvPr id="43" name="圓角化單一角落矩形 42"/>
            <p:cNvSpPr/>
            <p:nvPr/>
          </p:nvSpPr>
          <p:spPr bwMode="auto">
            <a:xfrm>
              <a:off x="1079421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材料科學概論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2" name="圓角化單一角落矩形 41"/>
            <p:cNvSpPr/>
            <p:nvPr/>
          </p:nvSpPr>
          <p:spPr bwMode="auto">
            <a:xfrm>
              <a:off x="3024000" y="216000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0" name="圓角化單一角落矩形 39"/>
            <p:cNvSpPr/>
            <p:nvPr/>
          </p:nvSpPr>
          <p:spPr bwMode="auto">
            <a:xfrm>
              <a:off x="2052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體育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en-US" altLang="zh-TW" sz="10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1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勞教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(0/2)</a:t>
              </a:r>
              <a:endParaRPr kumimoji="0" lang="zh-TW" altLang="en-US" sz="1000" dirty="0">
                <a:latin typeface="Arial" charset="0"/>
              </a:endParaRP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</p:txBody>
        </p:sp>
        <p:sp>
          <p:nvSpPr>
            <p:cNvPr id="38" name="圓角化單一角落矩形 37"/>
            <p:cNvSpPr/>
            <p:nvPr/>
          </p:nvSpPr>
          <p:spPr bwMode="auto">
            <a:xfrm>
              <a:off x="1080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體育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en-US" altLang="zh-TW" sz="10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1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勞教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(0/2)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endParaRPr kumimoji="0" lang="zh-TW" altLang="en-US" sz="1000" dirty="0">
                <a:latin typeface="Arial" charset="0"/>
              </a:endParaRP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975523" y="332656"/>
              <a:ext cx="6660707" cy="1088366"/>
            </a:xfrm>
            <a:prstGeom prst="rect">
              <a:avLst/>
            </a:prstGeom>
          </p:spPr>
          <p:txBody>
            <a:bodyPr wrap="square" lIns="36000" tIns="36000" rIns="36000" bIns="3600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112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學年度課程地圖</a:t>
              </a: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-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日四技</a:t>
              </a:r>
              <a:endParaRPr lang="en-US" altLang="zh-TW" sz="2800" b="1" dirty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  <a:cs typeface="Microsoft YaHei"/>
              </a:endParaRPr>
            </a:p>
            <a:p>
              <a:pPr>
                <a:spcAft>
                  <a:spcPts val="1200"/>
                </a:spcAft>
              </a:pP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(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材料開發與應用</a:t>
              </a: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)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 應用材料科技系</a:t>
              </a:r>
              <a:r>
                <a:rPr lang="en-US" altLang="zh-TW" sz="1400" b="1" dirty="0">
                  <a:solidFill>
                    <a:schemeClr val="bg1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112/11/08</a:t>
              </a:r>
            </a:p>
          </p:txBody>
        </p:sp>
        <p:sp>
          <p:nvSpPr>
            <p:cNvPr id="11" name="圓角矩形 10"/>
            <p:cNvSpPr/>
            <p:nvPr/>
          </p:nvSpPr>
          <p:spPr bwMode="auto">
            <a:xfrm>
              <a:off x="288000" y="2160040"/>
              <a:ext cx="648000" cy="9000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dirty="0">
                  <a:latin typeface="微軟正黑體" pitchFamily="34" charset="-120"/>
                  <a:ea typeface="微軟正黑體" pitchFamily="34" charset="-120"/>
                </a:rPr>
                <a:t>校必修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(16/22)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9" name="圓角矩形 28"/>
            <p:cNvSpPr/>
            <p:nvPr/>
          </p:nvSpPr>
          <p:spPr bwMode="auto">
            <a:xfrm>
              <a:off x="288000" y="4140000"/>
              <a:ext cx="648000" cy="756000"/>
            </a:xfrm>
            <a:prstGeom prst="round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專業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(50/57)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0" name="圓角矩形 29"/>
            <p:cNvSpPr/>
            <p:nvPr/>
          </p:nvSpPr>
          <p:spPr bwMode="auto">
            <a:xfrm>
              <a:off x="288000" y="5580040"/>
              <a:ext cx="648000" cy="10440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專業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選修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4" name="圓角化單一角落矩形 43"/>
            <p:cNvSpPr/>
            <p:nvPr/>
          </p:nvSpPr>
          <p:spPr bwMode="auto">
            <a:xfrm>
              <a:off x="2052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材料科學概論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分析化學與實驗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</p:txBody>
        </p:sp>
        <p:sp>
          <p:nvSpPr>
            <p:cNvPr id="46" name="圓角化單一角落矩形 45"/>
            <p:cNvSpPr/>
            <p:nvPr/>
          </p:nvSpPr>
          <p:spPr bwMode="auto">
            <a:xfrm>
              <a:off x="3024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工程數學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儀器分析與實驗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物理冶金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物理化學與實驗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</p:txBody>
        </p:sp>
        <p:sp>
          <p:nvSpPr>
            <p:cNvPr id="47" name="圓角化單一角落矩形 46"/>
            <p:cNvSpPr/>
            <p:nvPr/>
          </p:nvSpPr>
          <p:spPr bwMode="auto">
            <a:xfrm>
              <a:off x="3996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金屬與無機材料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電子材料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有機化學與實驗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</p:txBody>
        </p:sp>
        <p:sp>
          <p:nvSpPr>
            <p:cNvPr id="48" name="圓角化單一角落矩形 47"/>
            <p:cNvSpPr/>
            <p:nvPr/>
          </p:nvSpPr>
          <p:spPr bwMode="auto">
            <a:xfrm>
              <a:off x="4968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實務專題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)(1/1)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材料熱力學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材料工程實驗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半導體製程技術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endParaRPr lang="zh-TW" altLang="en-US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9" name="圓角化單一角落矩形 48"/>
            <p:cNvSpPr/>
            <p:nvPr/>
          </p:nvSpPr>
          <p:spPr bwMode="auto">
            <a:xfrm>
              <a:off x="5940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實務專題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)(1/1)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材料機械性質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材料分析與實驗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半導體製程實驗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</p:txBody>
        </p:sp>
        <p:sp>
          <p:nvSpPr>
            <p:cNvPr id="57" name="圓角化單一角落矩形 56"/>
            <p:cNvSpPr/>
            <p:nvPr/>
          </p:nvSpPr>
          <p:spPr bwMode="auto">
            <a:xfrm>
              <a:off x="3023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真空技術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無機化學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8" name="圓角化單一角落矩形 57"/>
            <p:cNvSpPr/>
            <p:nvPr/>
          </p:nvSpPr>
          <p:spPr bwMode="auto">
            <a:xfrm>
              <a:off x="3995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高分子材料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</p:txBody>
        </p:sp>
        <p:sp>
          <p:nvSpPr>
            <p:cNvPr id="59" name="圓角化單一角落矩形 58"/>
            <p:cNvSpPr/>
            <p:nvPr/>
          </p:nvSpPr>
          <p:spPr bwMode="auto">
            <a:xfrm>
              <a:off x="4967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電子特用化學品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光電材料與應用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太陽能電池材料概論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endParaRPr lang="zh-TW" altLang="en-US" sz="8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0" name="圓角化單一角落矩形 59"/>
            <p:cNvSpPr/>
            <p:nvPr/>
          </p:nvSpPr>
          <p:spPr bwMode="auto">
            <a:xfrm>
              <a:off x="5939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光電平面顯示器概論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薄膜材料科學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奈米技術與材料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印刷電路板製程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1" name="圓角化單一角落矩形 60"/>
            <p:cNvSpPr/>
            <p:nvPr/>
          </p:nvSpPr>
          <p:spPr bwMode="auto">
            <a:xfrm>
              <a:off x="6911608" y="5553352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生物科技概論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專利查詢與撰寫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氫能與燃料電池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校外實習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(9/9)</a:t>
              </a:r>
            </a:p>
          </p:txBody>
        </p:sp>
        <p:sp>
          <p:nvSpPr>
            <p:cNvPr id="62" name="圓角化單一角落矩形 61"/>
            <p:cNvSpPr/>
            <p:nvPr/>
          </p:nvSpPr>
          <p:spPr bwMode="auto">
            <a:xfrm>
              <a:off x="7883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清潔生產技術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複合材料與應用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仿生材料概論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</p:txBody>
        </p:sp>
        <p:sp>
          <p:nvSpPr>
            <p:cNvPr id="65" name="矩形 64"/>
            <p:cNvSpPr/>
            <p:nvPr/>
          </p:nvSpPr>
          <p:spPr bwMode="auto">
            <a:xfrm>
              <a:off x="1080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20/25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6" name="矩形 65"/>
            <p:cNvSpPr/>
            <p:nvPr/>
          </p:nvSpPr>
          <p:spPr bwMode="auto">
            <a:xfrm>
              <a:off x="3024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18/20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7" name="矩形 66"/>
            <p:cNvSpPr/>
            <p:nvPr/>
          </p:nvSpPr>
          <p:spPr bwMode="auto">
            <a:xfrm>
              <a:off x="3996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>
                  <a:latin typeface="微軟正黑體" pitchFamily="34" charset="-120"/>
                  <a:ea typeface="微軟正黑體" pitchFamily="34" charset="-120"/>
                </a:rPr>
                <a:t>12</a:t>
              </a:r>
              <a:r>
                <a:rPr kumimoji="0" lang="en-US" altLang="zh-TW" sz="1200" b="1" i="0" u="none" strike="noStrike" cap="none" normalizeH="0" baseline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/13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 bwMode="auto">
            <a:xfrm>
              <a:off x="4967216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9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/10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 bwMode="auto">
            <a:xfrm>
              <a:off x="5940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8/10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0" name="矩形 69"/>
            <p:cNvSpPr/>
            <p:nvPr/>
          </p:nvSpPr>
          <p:spPr bwMode="auto">
            <a:xfrm>
              <a:off x="6911216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0/0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1" name="矩形 70"/>
            <p:cNvSpPr/>
            <p:nvPr/>
          </p:nvSpPr>
          <p:spPr bwMode="auto">
            <a:xfrm>
              <a:off x="7884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9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/9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2" name="矩形 71"/>
            <p:cNvSpPr/>
            <p:nvPr/>
          </p:nvSpPr>
          <p:spPr bwMode="auto">
            <a:xfrm>
              <a:off x="20336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20/25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3" name="矩形 72"/>
            <p:cNvSpPr/>
            <p:nvPr/>
          </p:nvSpPr>
          <p:spPr bwMode="auto">
            <a:xfrm>
              <a:off x="288000" y="5004040"/>
              <a:ext cx="648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學分</a:t>
              </a:r>
              <a:r>
                <a:rPr kumimoji="0" lang="en-US" altLang="zh-TW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/</a:t>
              </a:r>
              <a:r>
                <a:rPr kumimoji="0" lang="zh-TW" alt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時數</a:t>
              </a:r>
            </a:p>
          </p:txBody>
        </p:sp>
        <p:sp>
          <p:nvSpPr>
            <p:cNvPr id="3" name="＞形箭號 2"/>
            <p:cNvSpPr/>
            <p:nvPr/>
          </p:nvSpPr>
          <p:spPr bwMode="auto">
            <a:xfrm>
              <a:off x="1080000" y="1512000"/>
              <a:ext cx="1116000" cy="540000"/>
            </a:xfrm>
            <a:prstGeom prst="chevron">
              <a:avLst/>
            </a:prstGeom>
            <a:solidFill>
              <a:srgbClr val="C8C8FA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一上</a:t>
              </a:r>
            </a:p>
          </p:txBody>
        </p:sp>
        <p:sp>
          <p:nvSpPr>
            <p:cNvPr id="12" name="＞形箭號 11"/>
            <p:cNvSpPr/>
            <p:nvPr/>
          </p:nvSpPr>
          <p:spPr bwMode="auto">
            <a:xfrm>
              <a:off x="2052000" y="1512000"/>
              <a:ext cx="1116000" cy="540000"/>
            </a:xfrm>
            <a:prstGeom prst="chevron">
              <a:avLst/>
            </a:prstGeom>
            <a:solidFill>
              <a:srgbClr val="AFAFF0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一下</a:t>
              </a:r>
            </a:p>
          </p:txBody>
        </p:sp>
        <p:sp>
          <p:nvSpPr>
            <p:cNvPr id="13" name="＞形箭號 12"/>
            <p:cNvSpPr/>
            <p:nvPr/>
          </p:nvSpPr>
          <p:spPr bwMode="auto">
            <a:xfrm>
              <a:off x="3024000" y="1512000"/>
              <a:ext cx="1080000" cy="540000"/>
            </a:xfrm>
            <a:prstGeom prst="chevron">
              <a:avLst/>
            </a:prstGeom>
            <a:solidFill>
              <a:srgbClr val="9696E6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二上</a:t>
              </a:r>
            </a:p>
          </p:txBody>
        </p:sp>
        <p:sp>
          <p:nvSpPr>
            <p:cNvPr id="18" name="＞形箭號 17"/>
            <p:cNvSpPr/>
            <p:nvPr/>
          </p:nvSpPr>
          <p:spPr bwMode="auto">
            <a:xfrm>
              <a:off x="3960000" y="1512000"/>
              <a:ext cx="1116000" cy="540000"/>
            </a:xfrm>
            <a:prstGeom prst="chevron">
              <a:avLst/>
            </a:prstGeom>
            <a:solidFill>
              <a:srgbClr val="7D7DDC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二下</a:t>
              </a:r>
            </a:p>
          </p:txBody>
        </p:sp>
        <p:sp>
          <p:nvSpPr>
            <p:cNvPr id="20" name="＞形箭號 19"/>
            <p:cNvSpPr/>
            <p:nvPr/>
          </p:nvSpPr>
          <p:spPr bwMode="auto">
            <a:xfrm>
              <a:off x="4932000" y="1512000"/>
              <a:ext cx="1116000" cy="540000"/>
            </a:xfrm>
            <a:prstGeom prst="chevron">
              <a:avLst/>
            </a:prstGeom>
            <a:solidFill>
              <a:srgbClr val="6464D2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三上</a:t>
              </a:r>
            </a:p>
          </p:txBody>
        </p:sp>
        <p:sp>
          <p:nvSpPr>
            <p:cNvPr id="21" name="＞形箭號 20"/>
            <p:cNvSpPr/>
            <p:nvPr/>
          </p:nvSpPr>
          <p:spPr bwMode="auto">
            <a:xfrm>
              <a:off x="5904000" y="1512000"/>
              <a:ext cx="1116000" cy="540000"/>
            </a:xfrm>
            <a:prstGeom prst="chevron">
              <a:avLst/>
            </a:prstGeom>
            <a:solidFill>
              <a:srgbClr val="4B4BC8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三</a:t>
              </a: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下</a:t>
              </a:r>
            </a:p>
          </p:txBody>
        </p:sp>
        <p:sp>
          <p:nvSpPr>
            <p:cNvPr id="22" name="＞形箭號 21"/>
            <p:cNvSpPr/>
            <p:nvPr/>
          </p:nvSpPr>
          <p:spPr bwMode="auto">
            <a:xfrm>
              <a:off x="6840000" y="1512000"/>
              <a:ext cx="1116000" cy="540000"/>
            </a:xfrm>
            <a:prstGeom prst="chevron">
              <a:avLst/>
            </a:prstGeom>
            <a:solidFill>
              <a:srgbClr val="3232BE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四上</a:t>
              </a:r>
            </a:p>
          </p:txBody>
        </p:sp>
        <p:sp>
          <p:nvSpPr>
            <p:cNvPr id="23" name="＞形箭號 22"/>
            <p:cNvSpPr/>
            <p:nvPr/>
          </p:nvSpPr>
          <p:spPr bwMode="auto">
            <a:xfrm>
              <a:off x="7776000" y="1512000"/>
              <a:ext cx="1116000" cy="540000"/>
            </a:xfrm>
            <a:prstGeom prst="chevron">
              <a:avLst/>
            </a:prstGeom>
            <a:solidFill>
              <a:srgbClr val="1919B4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四下</a:t>
              </a:r>
            </a:p>
          </p:txBody>
        </p:sp>
        <p:sp>
          <p:nvSpPr>
            <p:cNvPr id="84" name="五邊形 83"/>
            <p:cNvSpPr/>
            <p:nvPr/>
          </p:nvSpPr>
          <p:spPr bwMode="auto">
            <a:xfrm>
              <a:off x="288000" y="1512000"/>
              <a:ext cx="936000" cy="540000"/>
            </a:xfrm>
            <a:prstGeom prst="homePlate">
              <a:avLst/>
            </a:prstGeom>
            <a:solidFill>
              <a:srgbClr val="E1E1FF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課程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dirty="0">
                  <a:latin typeface="微軟正黑體" pitchFamily="34" charset="-120"/>
                  <a:ea typeface="微軟正黑體" pitchFamily="34" charset="-120"/>
                </a:rPr>
                <a:t>屬性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9" name="圓角化單一角落矩形 88"/>
            <p:cNvSpPr/>
            <p:nvPr/>
          </p:nvSpPr>
          <p:spPr bwMode="auto">
            <a:xfrm>
              <a:off x="3996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" name="圓角化對角線角落矩形 5"/>
            <p:cNvSpPr/>
            <p:nvPr/>
          </p:nvSpPr>
          <p:spPr bwMode="auto">
            <a:xfrm>
              <a:off x="7000842" y="2303916"/>
              <a:ext cx="1655720" cy="1125084"/>
            </a:xfrm>
            <a:prstGeom prst="round2Diag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72000" tIns="72000" rIns="72000" bIns="72000" numCol="1" rtlCol="0" anchor="t" anchorCtr="0" compatLnSpc="1">
              <a:prstTxWarp prst="textNoShape">
                <a:avLst/>
              </a:prstTxWarp>
            </a:bodyPr>
            <a:lstStyle/>
            <a:p>
              <a:pPr marL="144000" indent="-144000" algn="just">
                <a:spcAft>
                  <a:spcPts val="0"/>
                </a:spcAft>
                <a:buFont typeface="+mj-lt"/>
                <a:buAutoNum type="arabicPeriod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畢業學分數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128</a:t>
              </a:r>
              <a:endParaRPr lang="en-US" altLang="zh-TW" sz="900" b="1" strike="sngStrike" dirty="0">
                <a:solidFill>
                  <a:srgbClr val="0070C0"/>
                </a:solidFill>
                <a:latin typeface="微軟正黑體"/>
                <a:ea typeface="微軟正黑體"/>
              </a:endParaRPr>
            </a:p>
            <a:p>
              <a:pPr marL="144000" indent="-144000" algn="just">
                <a:spcAft>
                  <a:spcPts val="0"/>
                </a:spcAft>
                <a:buFont typeface="+mj-lt"/>
                <a:buAutoNum type="arabicPeriod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各種課程學分數配置</a:t>
              </a:r>
              <a:endParaRPr lang="en-US" altLang="zh-TW" sz="9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校必修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16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院必修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30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專業必修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50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專業選修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：至少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20</a:t>
              </a:r>
            </a:p>
            <a:p>
              <a:pPr marL="144000" algn="just">
                <a:spcAft>
                  <a:spcPts val="0"/>
                </a:spcAft>
              </a:pPr>
              <a:endParaRPr lang="en-US" altLang="zh-TW" sz="9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3" name="圓角化單一角落矩形 82"/>
            <p:cNvSpPr/>
            <p:nvPr/>
          </p:nvSpPr>
          <p:spPr bwMode="auto">
            <a:xfrm>
              <a:off x="205532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綠色材料概論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pPr algn="ctr"/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創新創意實作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</p:txBody>
        </p:sp>
        <p:sp>
          <p:nvSpPr>
            <p:cNvPr id="88" name="圓角化單一角落矩形 87"/>
            <p:cNvSpPr/>
            <p:nvPr/>
          </p:nvSpPr>
          <p:spPr bwMode="auto">
            <a:xfrm>
              <a:off x="4968000" y="2160040"/>
              <a:ext cx="899608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7" name="圓角化單一角落矩形 96"/>
            <p:cNvSpPr/>
            <p:nvPr/>
          </p:nvSpPr>
          <p:spPr bwMode="auto">
            <a:xfrm>
              <a:off x="5940000" y="2160040"/>
              <a:ext cx="899608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2" name="圓角化單一角落矩形 91"/>
            <p:cNvSpPr/>
            <p:nvPr/>
          </p:nvSpPr>
          <p:spPr bwMode="auto">
            <a:xfrm>
              <a:off x="1080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化學與化學實驗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微積分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科技英文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應用中文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物理與物理實驗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程式設計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en-US" altLang="zh-TW" sz="7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2/2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  <a:endParaRPr lang="zh-TW" altLang="en-US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4" name="圓角矩形 93"/>
            <p:cNvSpPr/>
            <p:nvPr/>
          </p:nvSpPr>
          <p:spPr bwMode="auto">
            <a:xfrm>
              <a:off x="288000" y="3168000"/>
              <a:ext cx="648000" cy="864000"/>
            </a:xfrm>
            <a:prstGeom prst="round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院必修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(30/33)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00" name="圓角化單一角落矩形 99"/>
            <p:cNvSpPr/>
            <p:nvPr/>
          </p:nvSpPr>
          <p:spPr bwMode="auto">
            <a:xfrm>
              <a:off x="2052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微積分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科技英文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應用中文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人工智慧概論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基本電學與電學實驗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  <a:endParaRPr lang="zh-TW" altLang="en-US" sz="700" b="1" dirty="0">
                <a:latin typeface="微軟正黑體" pitchFamily="34" charset="-120"/>
                <a:ea typeface="微軟正黑體" pitchFamily="34" charset="-120"/>
              </a:endParaRPr>
            </a:p>
            <a:p>
              <a:pPr algn="ctr"/>
              <a:endParaRPr lang="zh-TW" altLang="en-US" sz="9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09" name="圓角化單一角落矩形 108"/>
            <p:cNvSpPr/>
            <p:nvPr/>
          </p:nvSpPr>
          <p:spPr bwMode="auto">
            <a:xfrm>
              <a:off x="3024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科技英文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三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  <a:p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工程倫理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  <a:endParaRPr lang="zh-TW" altLang="en-US" sz="75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18" name="圓角化單一角落矩形 117"/>
            <p:cNvSpPr/>
            <p:nvPr/>
          </p:nvSpPr>
          <p:spPr bwMode="auto">
            <a:xfrm>
              <a:off x="3996000" y="3168000"/>
              <a:ext cx="900000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  </a:t>
              </a:r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科技英文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四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  <a:endParaRPr lang="zh-TW" altLang="en-US" sz="75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pic>
          <p:nvPicPr>
            <p:cNvPr id="119" name="Picture 3"/>
            <p:cNvPicPr>
              <a:picLocks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9216" y="3276000"/>
              <a:ext cx="1800000" cy="72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3" name="圓角化單一角落矩形 62"/>
          <p:cNvSpPr/>
          <p:nvPr/>
        </p:nvSpPr>
        <p:spPr bwMode="auto">
          <a:xfrm>
            <a:off x="1079421" y="5534313"/>
            <a:ext cx="899608" cy="10440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72000" rIns="0" bIns="36000" numCol="1" rtlCol="0" anchor="t" anchorCtr="0" compatLnSpc="1">
            <a:prstTxWarp prst="textNoShape">
              <a:avLst/>
            </a:prstTxWarp>
          </a:bodyPr>
          <a:lstStyle/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半導體材料產業概論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(2/2)</a:t>
            </a:r>
          </a:p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創意智慧材料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(3/3)</a:t>
            </a:r>
          </a:p>
        </p:txBody>
      </p:sp>
      <p:sp>
        <p:nvSpPr>
          <p:cNvPr id="64" name="圓角化單一角落矩形 63"/>
          <p:cNvSpPr/>
          <p:nvPr/>
        </p:nvSpPr>
        <p:spPr bwMode="auto">
          <a:xfrm>
            <a:off x="7812360" y="4149080"/>
            <a:ext cx="900000" cy="756000"/>
          </a:xfrm>
          <a:prstGeom prst="round1Rect">
            <a:avLst/>
          </a:prstGeom>
          <a:solidFill>
            <a:srgbClr val="FFEBFF"/>
          </a:solidFill>
          <a:ln w="9525" cap="flat" cmpd="sng" algn="ctr">
            <a:solidFill>
              <a:srgbClr val="FF66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72000" rIns="0" bIns="360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校外實習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(9/9)</a:t>
            </a:r>
          </a:p>
        </p:txBody>
      </p:sp>
      <p:sp>
        <p:nvSpPr>
          <p:cNvPr id="74" name="圓角化單一角落矩形 73"/>
          <p:cNvSpPr/>
          <p:nvPr/>
        </p:nvSpPr>
        <p:spPr bwMode="auto">
          <a:xfrm>
            <a:off x="6876256" y="4149080"/>
            <a:ext cx="900000" cy="756000"/>
          </a:xfrm>
          <a:prstGeom prst="round1Rect">
            <a:avLst/>
          </a:prstGeom>
          <a:solidFill>
            <a:srgbClr val="FFEBFF"/>
          </a:solidFill>
          <a:ln w="9525" cap="flat" cmpd="sng" algn="ctr">
            <a:solidFill>
              <a:srgbClr val="FF66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72000" rIns="0" bIns="3600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altLang="zh-TW" sz="7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2365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321753" y="332656"/>
            <a:ext cx="8512842" cy="6291384"/>
            <a:chOff x="288000" y="332656"/>
            <a:chExt cx="8512842" cy="6291384"/>
          </a:xfrm>
        </p:grpSpPr>
        <p:sp>
          <p:nvSpPr>
            <p:cNvPr id="43" name="圓角化單一角落矩形 42"/>
            <p:cNvSpPr/>
            <p:nvPr/>
          </p:nvSpPr>
          <p:spPr bwMode="auto">
            <a:xfrm>
              <a:off x="1079421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2" name="圓角化單一角落矩形 41"/>
            <p:cNvSpPr/>
            <p:nvPr/>
          </p:nvSpPr>
          <p:spPr bwMode="auto">
            <a:xfrm>
              <a:off x="3024000" y="216000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0" name="圓角化單一角落矩形 39"/>
            <p:cNvSpPr/>
            <p:nvPr/>
          </p:nvSpPr>
          <p:spPr bwMode="auto">
            <a:xfrm>
              <a:off x="2052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8" name="圓角化單一角落矩形 37"/>
            <p:cNvSpPr/>
            <p:nvPr/>
          </p:nvSpPr>
          <p:spPr bwMode="auto">
            <a:xfrm>
              <a:off x="1080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kumimoji="0" lang="zh-TW" altLang="en-US" sz="1000" dirty="0">
                <a:latin typeface="Arial" charset="0"/>
              </a:endParaRP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975523" y="332656"/>
              <a:ext cx="6660707" cy="1088366"/>
            </a:xfrm>
            <a:prstGeom prst="rect">
              <a:avLst/>
            </a:prstGeom>
          </p:spPr>
          <p:txBody>
            <a:bodyPr wrap="square" lIns="36000" tIns="36000" rIns="36000" bIns="3600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112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學年度課程地圖</a:t>
              </a: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-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日間部碩士班</a:t>
              </a:r>
              <a:endParaRPr lang="en-US" altLang="zh-TW" sz="2800" b="1" dirty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  <a:cs typeface="Microsoft YaHei"/>
              </a:endParaRPr>
            </a:p>
            <a:p>
              <a:pPr>
                <a:spcAft>
                  <a:spcPts val="1200"/>
                </a:spcAft>
              </a:pP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                應用材料科技系  </a:t>
              </a:r>
              <a:r>
                <a:rPr lang="en-US" altLang="zh-TW" sz="1400" b="1" dirty="0">
                  <a:solidFill>
                    <a:schemeClr val="bg1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112/11/08</a:t>
              </a:r>
            </a:p>
          </p:txBody>
        </p:sp>
        <p:sp>
          <p:nvSpPr>
            <p:cNvPr id="11" name="圓角矩形 10"/>
            <p:cNvSpPr/>
            <p:nvPr/>
          </p:nvSpPr>
          <p:spPr bwMode="auto">
            <a:xfrm>
              <a:off x="288000" y="2160040"/>
              <a:ext cx="648000" cy="9000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dirty="0">
                  <a:latin typeface="微軟正黑體" pitchFamily="34" charset="-120"/>
                  <a:ea typeface="微軟正黑體" pitchFamily="34" charset="-120"/>
                </a:rPr>
                <a:t>校必修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(0/0)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9" name="圓角矩形 28"/>
            <p:cNvSpPr/>
            <p:nvPr/>
          </p:nvSpPr>
          <p:spPr bwMode="auto">
            <a:xfrm>
              <a:off x="288000" y="4140000"/>
              <a:ext cx="648000" cy="756000"/>
            </a:xfrm>
            <a:prstGeom prst="round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專業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(0/0)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0" name="圓角矩形 29"/>
            <p:cNvSpPr/>
            <p:nvPr/>
          </p:nvSpPr>
          <p:spPr bwMode="auto">
            <a:xfrm>
              <a:off x="288000" y="5580040"/>
              <a:ext cx="648000" cy="10440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專業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選修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4" name="圓角化單一角落矩形 43"/>
            <p:cNvSpPr/>
            <p:nvPr/>
          </p:nvSpPr>
          <p:spPr bwMode="auto">
            <a:xfrm>
              <a:off x="2052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6" name="圓角化單一角落矩形 45"/>
            <p:cNvSpPr/>
            <p:nvPr/>
          </p:nvSpPr>
          <p:spPr bwMode="auto">
            <a:xfrm>
              <a:off x="3024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7" name="圓角化單一角落矩形 46"/>
            <p:cNvSpPr/>
            <p:nvPr/>
          </p:nvSpPr>
          <p:spPr bwMode="auto">
            <a:xfrm>
              <a:off x="3996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7" name="圓角化單一角落矩形 56"/>
            <p:cNvSpPr/>
            <p:nvPr/>
          </p:nvSpPr>
          <p:spPr bwMode="auto">
            <a:xfrm>
              <a:off x="3023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x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光繞射學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先進薄膜特論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產業實務實習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三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8" name="圓角化單一角落矩形 57"/>
            <p:cNvSpPr/>
            <p:nvPr/>
          </p:nvSpPr>
          <p:spPr bwMode="auto">
            <a:xfrm>
              <a:off x="3995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超臨界流體技術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微影製程</a:t>
              </a:r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產業實務實習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四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endParaRPr lang="zh-TW" altLang="en-US" sz="8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5" name="矩形 64"/>
            <p:cNvSpPr/>
            <p:nvPr/>
          </p:nvSpPr>
          <p:spPr bwMode="auto">
            <a:xfrm>
              <a:off x="1080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1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/2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6" name="矩形 65"/>
            <p:cNvSpPr/>
            <p:nvPr/>
          </p:nvSpPr>
          <p:spPr bwMode="auto">
            <a:xfrm>
              <a:off x="3024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3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/3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7" name="矩形 66"/>
            <p:cNvSpPr/>
            <p:nvPr/>
          </p:nvSpPr>
          <p:spPr bwMode="auto">
            <a:xfrm>
              <a:off x="3996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3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/3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2" name="矩形 71"/>
            <p:cNvSpPr/>
            <p:nvPr/>
          </p:nvSpPr>
          <p:spPr bwMode="auto">
            <a:xfrm>
              <a:off x="2056939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3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/4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3" name="矩形 72"/>
            <p:cNvSpPr/>
            <p:nvPr/>
          </p:nvSpPr>
          <p:spPr bwMode="auto">
            <a:xfrm>
              <a:off x="288000" y="5004040"/>
              <a:ext cx="648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學分</a:t>
              </a:r>
              <a:r>
                <a:rPr kumimoji="0" lang="en-US" altLang="zh-TW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/</a:t>
              </a:r>
              <a:r>
                <a:rPr kumimoji="0" lang="zh-TW" alt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時數</a:t>
              </a:r>
            </a:p>
          </p:txBody>
        </p:sp>
        <p:sp>
          <p:nvSpPr>
            <p:cNvPr id="3" name="＞形箭號 2"/>
            <p:cNvSpPr/>
            <p:nvPr/>
          </p:nvSpPr>
          <p:spPr bwMode="auto">
            <a:xfrm>
              <a:off x="1080000" y="1512000"/>
              <a:ext cx="1116000" cy="540000"/>
            </a:xfrm>
            <a:prstGeom prst="chevron">
              <a:avLst/>
            </a:prstGeom>
            <a:solidFill>
              <a:srgbClr val="C8C8FA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一上</a:t>
              </a:r>
            </a:p>
          </p:txBody>
        </p:sp>
        <p:sp>
          <p:nvSpPr>
            <p:cNvPr id="12" name="＞形箭號 11"/>
            <p:cNvSpPr/>
            <p:nvPr/>
          </p:nvSpPr>
          <p:spPr bwMode="auto">
            <a:xfrm>
              <a:off x="2052000" y="1512000"/>
              <a:ext cx="1116000" cy="540000"/>
            </a:xfrm>
            <a:prstGeom prst="chevron">
              <a:avLst/>
            </a:prstGeom>
            <a:solidFill>
              <a:srgbClr val="AFAFF0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一下</a:t>
              </a:r>
            </a:p>
          </p:txBody>
        </p:sp>
        <p:sp>
          <p:nvSpPr>
            <p:cNvPr id="13" name="＞形箭號 12"/>
            <p:cNvSpPr/>
            <p:nvPr/>
          </p:nvSpPr>
          <p:spPr bwMode="auto">
            <a:xfrm>
              <a:off x="3024000" y="1512000"/>
              <a:ext cx="1080000" cy="540000"/>
            </a:xfrm>
            <a:prstGeom prst="chevron">
              <a:avLst/>
            </a:prstGeom>
            <a:solidFill>
              <a:srgbClr val="9696E6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二上</a:t>
              </a:r>
            </a:p>
          </p:txBody>
        </p:sp>
        <p:sp>
          <p:nvSpPr>
            <p:cNvPr id="18" name="＞形箭號 17"/>
            <p:cNvSpPr/>
            <p:nvPr/>
          </p:nvSpPr>
          <p:spPr bwMode="auto">
            <a:xfrm>
              <a:off x="3960000" y="1512000"/>
              <a:ext cx="1116000" cy="540000"/>
            </a:xfrm>
            <a:prstGeom prst="chevron">
              <a:avLst/>
            </a:prstGeom>
            <a:solidFill>
              <a:srgbClr val="7D7DDC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二下</a:t>
              </a:r>
            </a:p>
          </p:txBody>
        </p:sp>
        <p:sp>
          <p:nvSpPr>
            <p:cNvPr id="84" name="五邊形 83"/>
            <p:cNvSpPr/>
            <p:nvPr/>
          </p:nvSpPr>
          <p:spPr bwMode="auto">
            <a:xfrm>
              <a:off x="288000" y="1512000"/>
              <a:ext cx="936000" cy="540000"/>
            </a:xfrm>
            <a:prstGeom prst="homePlate">
              <a:avLst/>
            </a:prstGeom>
            <a:solidFill>
              <a:srgbClr val="E1E1FF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課程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dirty="0">
                  <a:latin typeface="微軟正黑體" pitchFamily="34" charset="-120"/>
                  <a:ea typeface="微軟正黑體" pitchFamily="34" charset="-120"/>
                </a:rPr>
                <a:t>屬性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9" name="圓角化單一角落矩形 88"/>
            <p:cNvSpPr/>
            <p:nvPr/>
          </p:nvSpPr>
          <p:spPr bwMode="auto">
            <a:xfrm>
              <a:off x="3996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" name="圓角化對角線角落矩形 5"/>
            <p:cNvSpPr/>
            <p:nvPr/>
          </p:nvSpPr>
          <p:spPr bwMode="auto">
            <a:xfrm>
              <a:off x="7000842" y="2303916"/>
              <a:ext cx="1655720" cy="1125084"/>
            </a:xfrm>
            <a:prstGeom prst="round2Diag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72000" tIns="72000" rIns="72000" bIns="72000" numCol="1" rtlCol="0" anchor="t" anchorCtr="0" compatLnSpc="1">
              <a:prstTxWarp prst="textNoShape">
                <a:avLst/>
              </a:prstTxWarp>
            </a:bodyPr>
            <a:lstStyle/>
            <a:p>
              <a:pPr marL="144000" indent="-144000" algn="just">
                <a:spcAft>
                  <a:spcPts val="0"/>
                </a:spcAft>
                <a:buFont typeface="+mj-lt"/>
                <a:buAutoNum type="arabicPeriod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畢業學分數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30</a:t>
              </a:r>
              <a:endParaRPr lang="en-US" altLang="zh-TW" sz="900" b="1" strike="sngStrike" dirty="0">
                <a:solidFill>
                  <a:srgbClr val="0070C0"/>
                </a:solidFill>
                <a:latin typeface="微軟正黑體"/>
                <a:ea typeface="微軟正黑體"/>
              </a:endParaRPr>
            </a:p>
            <a:p>
              <a:pPr marL="144000" indent="-144000" algn="just">
                <a:spcAft>
                  <a:spcPts val="0"/>
                </a:spcAft>
                <a:buFont typeface="+mj-lt"/>
                <a:buAutoNum type="arabicPeriod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各種課程學分數配置</a:t>
              </a:r>
              <a:endParaRPr lang="en-US" altLang="zh-TW" sz="9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校必修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0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院必修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10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專業必修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0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專業選修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：至少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21</a:t>
              </a:r>
            </a:p>
            <a:p>
              <a:pPr marL="144000" algn="just">
                <a:spcAft>
                  <a:spcPts val="0"/>
                </a:spcAft>
              </a:pPr>
              <a:endParaRPr lang="en-US" altLang="zh-TW" sz="9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3" name="圓角化單一角落矩形 82"/>
            <p:cNvSpPr/>
            <p:nvPr/>
          </p:nvSpPr>
          <p:spPr bwMode="auto">
            <a:xfrm>
              <a:off x="205532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光譜分析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材料設計與選用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高等物理冶金</a:t>
              </a:r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產業實務實習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</p:txBody>
        </p:sp>
        <p:sp>
          <p:nvSpPr>
            <p:cNvPr id="92" name="圓角化單一角落矩形 91"/>
            <p:cNvSpPr/>
            <p:nvPr/>
          </p:nvSpPr>
          <p:spPr bwMode="auto">
            <a:xfrm>
              <a:off x="1080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專題研討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一）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(1/2)</a:t>
              </a:r>
            </a:p>
            <a:p>
              <a:endParaRPr lang="zh-TW" altLang="en-US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4" name="圓角矩形 93"/>
            <p:cNvSpPr/>
            <p:nvPr/>
          </p:nvSpPr>
          <p:spPr bwMode="auto">
            <a:xfrm>
              <a:off x="288000" y="3168000"/>
              <a:ext cx="648000" cy="864000"/>
            </a:xfrm>
            <a:prstGeom prst="round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院必修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(8/10)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00" name="圓角化單一角落矩形 99"/>
            <p:cNvSpPr/>
            <p:nvPr/>
          </p:nvSpPr>
          <p:spPr bwMode="auto">
            <a:xfrm>
              <a:off x="2052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專題研討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)(1/2)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研究方法與論文寫作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endParaRPr lang="zh-TW" altLang="en-US" sz="9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09" name="圓角化單一角落矩形 108"/>
            <p:cNvSpPr/>
            <p:nvPr/>
          </p:nvSpPr>
          <p:spPr bwMode="auto">
            <a:xfrm>
              <a:off x="3024392" y="3165633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論文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)(3/3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  <a:endParaRPr lang="zh-TW" altLang="en-US" sz="75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18" name="圓角化單一角落矩形 117"/>
            <p:cNvSpPr/>
            <p:nvPr/>
          </p:nvSpPr>
          <p:spPr bwMode="auto">
            <a:xfrm>
              <a:off x="3996000" y="3168000"/>
              <a:ext cx="900000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  </a:t>
              </a:r>
              <a:endParaRPr lang="zh-TW" altLang="en-US" sz="75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pic>
          <p:nvPicPr>
            <p:cNvPr id="119" name="Picture 3"/>
            <p:cNvPicPr>
              <a:picLocks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00842" y="5858313"/>
              <a:ext cx="1800000" cy="72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3" name="圓角化單一角落矩形 62"/>
          <p:cNvSpPr/>
          <p:nvPr/>
        </p:nvSpPr>
        <p:spPr bwMode="auto">
          <a:xfrm>
            <a:off x="1079421" y="5534313"/>
            <a:ext cx="899608" cy="10440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72000" rIns="0" bIns="36000" numCol="1" rtlCol="0" anchor="t" anchorCtr="0" compatLnSpc="1">
            <a:prstTxWarp prst="textNoShape">
              <a:avLst/>
            </a:prstTxWarp>
          </a:bodyPr>
          <a:lstStyle/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先進人工智慧</a:t>
            </a:r>
          </a:p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功能性高分子特論</a:t>
            </a:r>
          </a:p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先進半導體製程技術</a:t>
            </a:r>
          </a:p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產業實務實習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)(</a:t>
            </a:r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  <p:sp>
        <p:nvSpPr>
          <p:cNvPr id="5" name="矩形 4"/>
          <p:cNvSpPr/>
          <p:nvPr/>
        </p:nvSpPr>
        <p:spPr>
          <a:xfrm>
            <a:off x="3978367" y="3213556"/>
            <a:ext cx="80022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800" b="1" dirty="0">
                <a:latin typeface="微軟正黑體" pitchFamily="34" charset="-120"/>
                <a:ea typeface="微軟正黑體" pitchFamily="34" charset="-120"/>
              </a:rPr>
              <a:t>論文</a:t>
            </a:r>
            <a:r>
              <a:rPr lang="en-US" altLang="zh-TW" sz="8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800" b="1" dirty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800" b="1" dirty="0">
                <a:latin typeface="微軟正黑體" pitchFamily="34" charset="-120"/>
                <a:ea typeface="微軟正黑體" pitchFamily="34" charset="-120"/>
              </a:rPr>
              <a:t>)(3/3)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7301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321753" y="332656"/>
            <a:ext cx="8512842" cy="6291384"/>
            <a:chOff x="288000" y="332656"/>
            <a:chExt cx="8512842" cy="6291384"/>
          </a:xfrm>
        </p:grpSpPr>
        <p:sp>
          <p:nvSpPr>
            <p:cNvPr id="43" name="圓角化單一角落矩形 42"/>
            <p:cNvSpPr/>
            <p:nvPr/>
          </p:nvSpPr>
          <p:spPr bwMode="auto">
            <a:xfrm>
              <a:off x="1079421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2" name="圓角化單一角落矩形 41"/>
            <p:cNvSpPr/>
            <p:nvPr/>
          </p:nvSpPr>
          <p:spPr bwMode="auto">
            <a:xfrm>
              <a:off x="3024000" y="216000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0" name="圓角化單一角落矩形 39"/>
            <p:cNvSpPr/>
            <p:nvPr/>
          </p:nvSpPr>
          <p:spPr bwMode="auto">
            <a:xfrm>
              <a:off x="2052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8" name="圓角化單一角落矩形 37"/>
            <p:cNvSpPr/>
            <p:nvPr/>
          </p:nvSpPr>
          <p:spPr bwMode="auto">
            <a:xfrm>
              <a:off x="1080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kumimoji="0" lang="zh-TW" altLang="en-US" sz="1000" dirty="0">
                <a:latin typeface="Arial" charset="0"/>
              </a:endParaRP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975523" y="332656"/>
              <a:ext cx="6660707" cy="1088366"/>
            </a:xfrm>
            <a:prstGeom prst="rect">
              <a:avLst/>
            </a:prstGeom>
          </p:spPr>
          <p:txBody>
            <a:bodyPr wrap="square" lIns="36000" tIns="36000" rIns="36000" bIns="3600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altLang="zh-TW" sz="2800" b="1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112</a:t>
              </a:r>
              <a:r>
                <a:rPr lang="zh-TW" altLang="en-US" sz="2800" b="1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學年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度課程地圖</a:t>
              </a: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-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進修部碩士在職專班</a:t>
              </a:r>
              <a:endParaRPr lang="en-US" altLang="zh-TW" sz="2800" b="1" dirty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  <a:cs typeface="Microsoft YaHei"/>
              </a:endParaRPr>
            </a:p>
            <a:p>
              <a:pPr>
                <a:spcAft>
                  <a:spcPts val="1200"/>
                </a:spcAft>
              </a:pP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                應用材料科技系  </a:t>
              </a:r>
              <a:r>
                <a:rPr lang="en-US" altLang="zh-TW" sz="1400" b="1" dirty="0">
                  <a:solidFill>
                    <a:schemeClr val="bg1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112/11/08</a:t>
              </a:r>
            </a:p>
          </p:txBody>
        </p:sp>
        <p:sp>
          <p:nvSpPr>
            <p:cNvPr id="11" name="圓角矩形 10"/>
            <p:cNvSpPr/>
            <p:nvPr/>
          </p:nvSpPr>
          <p:spPr bwMode="auto">
            <a:xfrm>
              <a:off x="288000" y="2160040"/>
              <a:ext cx="648000" cy="9000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dirty="0">
                  <a:latin typeface="微軟正黑體" pitchFamily="34" charset="-120"/>
                  <a:ea typeface="微軟正黑體" pitchFamily="34" charset="-120"/>
                </a:rPr>
                <a:t>校必修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(0/0)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9" name="圓角矩形 28"/>
            <p:cNvSpPr/>
            <p:nvPr/>
          </p:nvSpPr>
          <p:spPr bwMode="auto">
            <a:xfrm>
              <a:off x="288000" y="4140000"/>
              <a:ext cx="648000" cy="756000"/>
            </a:xfrm>
            <a:prstGeom prst="round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專業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(0/0)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0" name="圓角矩形 29"/>
            <p:cNvSpPr/>
            <p:nvPr/>
          </p:nvSpPr>
          <p:spPr bwMode="auto">
            <a:xfrm>
              <a:off x="288000" y="5580040"/>
              <a:ext cx="648000" cy="10440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專業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選修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4" name="圓角化單一角落矩形 43"/>
            <p:cNvSpPr/>
            <p:nvPr/>
          </p:nvSpPr>
          <p:spPr bwMode="auto">
            <a:xfrm>
              <a:off x="2052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6" name="圓角化單一角落矩形 45"/>
            <p:cNvSpPr/>
            <p:nvPr/>
          </p:nvSpPr>
          <p:spPr bwMode="auto">
            <a:xfrm>
              <a:off x="3024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7" name="圓角化單一角落矩形 46"/>
            <p:cNvSpPr/>
            <p:nvPr/>
          </p:nvSpPr>
          <p:spPr bwMode="auto">
            <a:xfrm>
              <a:off x="3996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7" name="圓角化單一角落矩形 56"/>
            <p:cNvSpPr/>
            <p:nvPr/>
          </p:nvSpPr>
          <p:spPr bwMode="auto">
            <a:xfrm>
              <a:off x="3023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x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光繞射學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先進薄膜特論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產業實務實習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三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8" name="圓角化單一角落矩形 57"/>
            <p:cNvSpPr/>
            <p:nvPr/>
          </p:nvSpPr>
          <p:spPr bwMode="auto">
            <a:xfrm>
              <a:off x="3995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超臨界流體技術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微影製程</a:t>
              </a:r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產業實務實習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四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endParaRPr lang="zh-TW" altLang="en-US" sz="8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5" name="矩形 64"/>
            <p:cNvSpPr/>
            <p:nvPr/>
          </p:nvSpPr>
          <p:spPr bwMode="auto">
            <a:xfrm>
              <a:off x="1080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1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/2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6" name="矩形 65"/>
            <p:cNvSpPr/>
            <p:nvPr/>
          </p:nvSpPr>
          <p:spPr bwMode="auto">
            <a:xfrm>
              <a:off x="3024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3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/3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7" name="矩形 66"/>
            <p:cNvSpPr/>
            <p:nvPr/>
          </p:nvSpPr>
          <p:spPr bwMode="auto">
            <a:xfrm>
              <a:off x="3996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3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/3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2" name="矩形 71"/>
            <p:cNvSpPr/>
            <p:nvPr/>
          </p:nvSpPr>
          <p:spPr bwMode="auto">
            <a:xfrm>
              <a:off x="2056939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3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/4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3" name="矩形 72"/>
            <p:cNvSpPr/>
            <p:nvPr/>
          </p:nvSpPr>
          <p:spPr bwMode="auto">
            <a:xfrm>
              <a:off x="288000" y="5004040"/>
              <a:ext cx="648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學分</a:t>
              </a:r>
              <a:r>
                <a:rPr kumimoji="0" lang="en-US" altLang="zh-TW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/</a:t>
              </a:r>
              <a:r>
                <a:rPr kumimoji="0" lang="zh-TW" alt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時數</a:t>
              </a:r>
            </a:p>
          </p:txBody>
        </p:sp>
        <p:sp>
          <p:nvSpPr>
            <p:cNvPr id="3" name="＞形箭號 2"/>
            <p:cNvSpPr/>
            <p:nvPr/>
          </p:nvSpPr>
          <p:spPr bwMode="auto">
            <a:xfrm>
              <a:off x="1080000" y="1512000"/>
              <a:ext cx="1116000" cy="540000"/>
            </a:xfrm>
            <a:prstGeom prst="chevron">
              <a:avLst/>
            </a:prstGeom>
            <a:solidFill>
              <a:srgbClr val="C8C8FA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一上</a:t>
              </a:r>
            </a:p>
          </p:txBody>
        </p:sp>
        <p:sp>
          <p:nvSpPr>
            <p:cNvPr id="12" name="＞形箭號 11"/>
            <p:cNvSpPr/>
            <p:nvPr/>
          </p:nvSpPr>
          <p:spPr bwMode="auto">
            <a:xfrm>
              <a:off x="2052000" y="1512000"/>
              <a:ext cx="1116000" cy="540000"/>
            </a:xfrm>
            <a:prstGeom prst="chevron">
              <a:avLst/>
            </a:prstGeom>
            <a:solidFill>
              <a:srgbClr val="AFAFF0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一下</a:t>
              </a:r>
            </a:p>
          </p:txBody>
        </p:sp>
        <p:sp>
          <p:nvSpPr>
            <p:cNvPr id="13" name="＞形箭號 12"/>
            <p:cNvSpPr/>
            <p:nvPr/>
          </p:nvSpPr>
          <p:spPr bwMode="auto">
            <a:xfrm>
              <a:off x="3024000" y="1512000"/>
              <a:ext cx="1080000" cy="540000"/>
            </a:xfrm>
            <a:prstGeom prst="chevron">
              <a:avLst/>
            </a:prstGeom>
            <a:solidFill>
              <a:srgbClr val="9696E6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二上</a:t>
              </a:r>
            </a:p>
          </p:txBody>
        </p:sp>
        <p:sp>
          <p:nvSpPr>
            <p:cNvPr id="18" name="＞形箭號 17"/>
            <p:cNvSpPr/>
            <p:nvPr/>
          </p:nvSpPr>
          <p:spPr bwMode="auto">
            <a:xfrm>
              <a:off x="3960000" y="1512000"/>
              <a:ext cx="1116000" cy="540000"/>
            </a:xfrm>
            <a:prstGeom prst="chevron">
              <a:avLst/>
            </a:prstGeom>
            <a:solidFill>
              <a:srgbClr val="7D7DDC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二下</a:t>
              </a:r>
            </a:p>
          </p:txBody>
        </p:sp>
        <p:sp>
          <p:nvSpPr>
            <p:cNvPr id="84" name="五邊形 83"/>
            <p:cNvSpPr/>
            <p:nvPr/>
          </p:nvSpPr>
          <p:spPr bwMode="auto">
            <a:xfrm>
              <a:off x="288000" y="1512000"/>
              <a:ext cx="936000" cy="540000"/>
            </a:xfrm>
            <a:prstGeom prst="homePlate">
              <a:avLst/>
            </a:prstGeom>
            <a:solidFill>
              <a:srgbClr val="E1E1FF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課程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dirty="0">
                  <a:latin typeface="微軟正黑體" pitchFamily="34" charset="-120"/>
                  <a:ea typeface="微軟正黑體" pitchFamily="34" charset="-120"/>
                </a:rPr>
                <a:t>屬性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9" name="圓角化單一角落矩形 88"/>
            <p:cNvSpPr/>
            <p:nvPr/>
          </p:nvSpPr>
          <p:spPr bwMode="auto">
            <a:xfrm>
              <a:off x="3996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" name="圓角化對角線角落矩形 5"/>
            <p:cNvSpPr/>
            <p:nvPr/>
          </p:nvSpPr>
          <p:spPr bwMode="auto">
            <a:xfrm>
              <a:off x="7000842" y="2303916"/>
              <a:ext cx="1655720" cy="1125084"/>
            </a:xfrm>
            <a:prstGeom prst="round2Diag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72000" tIns="72000" rIns="72000" bIns="72000" numCol="1" rtlCol="0" anchor="t" anchorCtr="0" compatLnSpc="1">
              <a:prstTxWarp prst="textNoShape">
                <a:avLst/>
              </a:prstTxWarp>
            </a:bodyPr>
            <a:lstStyle/>
            <a:p>
              <a:pPr marL="144000" indent="-144000" algn="just">
                <a:spcAft>
                  <a:spcPts val="0"/>
                </a:spcAft>
                <a:buFont typeface="+mj-lt"/>
                <a:buAutoNum type="arabicPeriod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畢業學分數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30</a:t>
              </a:r>
              <a:endParaRPr lang="en-US" altLang="zh-TW" sz="900" b="1" strike="sngStrike" dirty="0">
                <a:solidFill>
                  <a:srgbClr val="0070C0"/>
                </a:solidFill>
                <a:latin typeface="微軟正黑體"/>
                <a:ea typeface="微軟正黑體"/>
              </a:endParaRPr>
            </a:p>
            <a:p>
              <a:pPr marL="144000" indent="-144000" algn="just">
                <a:spcAft>
                  <a:spcPts val="0"/>
                </a:spcAft>
                <a:buFont typeface="+mj-lt"/>
                <a:buAutoNum type="arabicPeriod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各種課程學分數配置</a:t>
              </a:r>
              <a:endParaRPr lang="en-US" altLang="zh-TW" sz="9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校必修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0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院必修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10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專業必修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0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專業選修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：至少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21</a:t>
              </a:r>
            </a:p>
            <a:p>
              <a:pPr marL="144000" algn="just">
                <a:spcAft>
                  <a:spcPts val="0"/>
                </a:spcAft>
              </a:pPr>
              <a:endParaRPr lang="en-US" altLang="zh-TW" sz="9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3" name="圓角化單一角落矩形 82"/>
            <p:cNvSpPr/>
            <p:nvPr/>
          </p:nvSpPr>
          <p:spPr bwMode="auto">
            <a:xfrm>
              <a:off x="205532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光譜分析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材料設計與選用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高等物理冶金</a:t>
              </a:r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產業實務實習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</p:txBody>
        </p:sp>
        <p:sp>
          <p:nvSpPr>
            <p:cNvPr id="92" name="圓角化單一角落矩形 91"/>
            <p:cNvSpPr/>
            <p:nvPr/>
          </p:nvSpPr>
          <p:spPr bwMode="auto">
            <a:xfrm>
              <a:off x="1080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專題研討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一）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(1/2)</a:t>
              </a:r>
            </a:p>
            <a:p>
              <a:endParaRPr lang="zh-TW" altLang="en-US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4" name="圓角矩形 93"/>
            <p:cNvSpPr/>
            <p:nvPr/>
          </p:nvSpPr>
          <p:spPr bwMode="auto">
            <a:xfrm>
              <a:off x="288000" y="3168000"/>
              <a:ext cx="648000" cy="864000"/>
            </a:xfrm>
            <a:prstGeom prst="round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院必修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(8/10)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00" name="圓角化單一角落矩形 99"/>
            <p:cNvSpPr/>
            <p:nvPr/>
          </p:nvSpPr>
          <p:spPr bwMode="auto">
            <a:xfrm>
              <a:off x="2052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專題研討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)(1/2)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研究方法與論文寫作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endParaRPr lang="zh-TW" altLang="en-US" sz="9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09" name="圓角化單一角落矩形 108"/>
            <p:cNvSpPr/>
            <p:nvPr/>
          </p:nvSpPr>
          <p:spPr bwMode="auto">
            <a:xfrm>
              <a:off x="3024392" y="3165633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論文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)(3/3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  <a:endParaRPr lang="zh-TW" altLang="en-US" sz="75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18" name="圓角化單一角落矩形 117"/>
            <p:cNvSpPr/>
            <p:nvPr/>
          </p:nvSpPr>
          <p:spPr bwMode="auto">
            <a:xfrm>
              <a:off x="3996000" y="3168000"/>
              <a:ext cx="900000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  </a:t>
              </a:r>
              <a:endParaRPr lang="zh-TW" altLang="en-US" sz="75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pic>
          <p:nvPicPr>
            <p:cNvPr id="119" name="Picture 3"/>
            <p:cNvPicPr>
              <a:picLocks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00842" y="5858313"/>
              <a:ext cx="1800000" cy="72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3" name="圓角化單一角落矩形 62"/>
          <p:cNvSpPr/>
          <p:nvPr/>
        </p:nvSpPr>
        <p:spPr bwMode="auto">
          <a:xfrm>
            <a:off x="1079421" y="5534313"/>
            <a:ext cx="899608" cy="10440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72000" rIns="0" bIns="36000" numCol="1" rtlCol="0" anchor="t" anchorCtr="0" compatLnSpc="1">
            <a:prstTxWarp prst="textNoShape">
              <a:avLst/>
            </a:prstTxWarp>
          </a:bodyPr>
          <a:lstStyle/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先進人工智慧</a:t>
            </a:r>
          </a:p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功能性高分子特論</a:t>
            </a:r>
          </a:p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先進半導體製程技術</a:t>
            </a:r>
          </a:p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產業實務實習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)(</a:t>
            </a:r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  <p:sp>
        <p:nvSpPr>
          <p:cNvPr id="5" name="矩形 4"/>
          <p:cNvSpPr/>
          <p:nvPr/>
        </p:nvSpPr>
        <p:spPr>
          <a:xfrm>
            <a:off x="3978367" y="3213556"/>
            <a:ext cx="80022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800" b="1" dirty="0">
                <a:latin typeface="微軟正黑體" pitchFamily="34" charset="-120"/>
                <a:ea typeface="微軟正黑體" pitchFamily="34" charset="-120"/>
              </a:rPr>
              <a:t>論文</a:t>
            </a:r>
            <a:r>
              <a:rPr lang="en-US" altLang="zh-TW" sz="8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800" b="1" dirty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800" b="1" dirty="0">
                <a:latin typeface="微軟正黑體" pitchFamily="34" charset="-120"/>
                <a:ea typeface="微軟正黑體" pitchFamily="34" charset="-120"/>
              </a:rPr>
              <a:t>)(3/3)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83585108"/>
      </p:ext>
    </p:extLst>
  </p:cSld>
  <p:clrMapOvr>
    <a:masterClrMapping/>
  </p:clrMapOvr>
</p:sld>
</file>

<file path=ppt/theme/theme1.xml><?xml version="1.0" encoding="utf-8"?>
<a:theme xmlns:a="http://schemas.openxmlformats.org/drawingml/2006/main" name="IEET工學院簡報-1021209">
  <a:themeElements>
    <a:clrScheme name="Default Design 1">
      <a:dk1>
        <a:srgbClr val="000000"/>
      </a:dk1>
      <a:lt1>
        <a:srgbClr val="FFFFFF"/>
      </a:lt1>
      <a:dk2>
        <a:srgbClr val="1129A1"/>
      </a:dk2>
      <a:lt2>
        <a:srgbClr val="C0C0C0"/>
      </a:lt2>
      <a:accent1>
        <a:srgbClr val="4987E3"/>
      </a:accent1>
      <a:accent2>
        <a:srgbClr val="CE701A"/>
      </a:accent2>
      <a:accent3>
        <a:srgbClr val="FFFFFF"/>
      </a:accent3>
      <a:accent4>
        <a:srgbClr val="000000"/>
      </a:accent4>
      <a:accent5>
        <a:srgbClr val="B1C3EF"/>
      </a:accent5>
      <a:accent6>
        <a:srgbClr val="BA6516"/>
      </a:accent6>
      <a:hlink>
        <a:srgbClr val="36A1B6"/>
      </a:hlink>
      <a:folHlink>
        <a:srgbClr val="9CC769"/>
      </a:folHlink>
    </a:clrScheme>
    <a:fontScheme name="Default Design">
      <a:majorFont>
        <a:latin typeface="標楷體"/>
        <a:ea typeface="標楷體"/>
        <a:cs typeface=""/>
      </a:majorFont>
      <a:minorFont>
        <a:latin typeface="標楷體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1129A1"/>
        </a:dk2>
        <a:lt2>
          <a:srgbClr val="C0C0C0"/>
        </a:lt2>
        <a:accent1>
          <a:srgbClr val="4987E3"/>
        </a:accent1>
        <a:accent2>
          <a:srgbClr val="CE701A"/>
        </a:accent2>
        <a:accent3>
          <a:srgbClr val="FFFFFF"/>
        </a:accent3>
        <a:accent4>
          <a:srgbClr val="000000"/>
        </a:accent4>
        <a:accent5>
          <a:srgbClr val="B1C3EF"/>
        </a:accent5>
        <a:accent6>
          <a:srgbClr val="BA6516"/>
        </a:accent6>
        <a:hlink>
          <a:srgbClr val="36A1B6"/>
        </a:hlink>
        <a:folHlink>
          <a:srgbClr val="9CC7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51155"/>
        </a:dk2>
        <a:lt2>
          <a:srgbClr val="969696"/>
        </a:lt2>
        <a:accent1>
          <a:srgbClr val="7053CB"/>
        </a:accent1>
        <a:accent2>
          <a:srgbClr val="3282BE"/>
        </a:accent2>
        <a:accent3>
          <a:srgbClr val="FFFFFF"/>
        </a:accent3>
        <a:accent4>
          <a:srgbClr val="000000"/>
        </a:accent4>
        <a:accent5>
          <a:srgbClr val="BBB3E2"/>
        </a:accent5>
        <a:accent6>
          <a:srgbClr val="2C75AC"/>
        </a:accent6>
        <a:hlink>
          <a:srgbClr val="D17FB6"/>
        </a:hlink>
        <a:folHlink>
          <a:srgbClr val="E3981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F4D5B"/>
        </a:dk2>
        <a:lt2>
          <a:srgbClr val="969696"/>
        </a:lt2>
        <a:accent1>
          <a:srgbClr val="1B7D6A"/>
        </a:accent1>
        <a:accent2>
          <a:srgbClr val="C69940"/>
        </a:accent2>
        <a:accent3>
          <a:srgbClr val="FFFFFF"/>
        </a:accent3>
        <a:accent4>
          <a:srgbClr val="000000"/>
        </a:accent4>
        <a:accent5>
          <a:srgbClr val="ABBFB9"/>
        </a:accent5>
        <a:accent6>
          <a:srgbClr val="B38A39"/>
        </a:accent6>
        <a:hlink>
          <a:srgbClr val="3790D3"/>
        </a:hlink>
        <a:folHlink>
          <a:srgbClr val="DEDB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IEET工學院簡報-1021209</Template>
  <TotalTime>15577</TotalTime>
  <Words>1314</Words>
  <Application>Microsoft Office PowerPoint</Application>
  <PresentationFormat>如螢幕大小 (4:3)</PresentationFormat>
  <Paragraphs>302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2" baseType="lpstr">
      <vt:lpstr>Microsoft YaHei</vt:lpstr>
      <vt:lpstr>微軟正黑體</vt:lpstr>
      <vt:lpstr>新細明體</vt:lpstr>
      <vt:lpstr>標楷體</vt:lpstr>
      <vt:lpstr>Arial</vt:lpstr>
      <vt:lpstr>Calibri</vt:lpstr>
      <vt:lpstr>Wingdings</vt:lpstr>
      <vt:lpstr>IEET工學院簡報-1021209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工學院簡報大綱</dc:title>
  <dc:creator>user</dc:creator>
  <cp:lastModifiedBy>王孟婷</cp:lastModifiedBy>
  <cp:revision>739</cp:revision>
  <cp:lastPrinted>2020-10-13T02:50:02Z</cp:lastPrinted>
  <dcterms:created xsi:type="dcterms:W3CDTF">2013-12-02T03:58:03Z</dcterms:created>
  <dcterms:modified xsi:type="dcterms:W3CDTF">2024-04-17T03:20:15Z</dcterms:modified>
</cp:coreProperties>
</file>