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8280400"/>
  <p:notesSz cx="6797675" cy="992822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0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A1EB49-11ED-4172-B840-1157716885A5}" v="144" dt="2022-02-27T10:39:46.5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淺色樣式 2 - 輔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淺色樣式 2 - 輔色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淺色樣式 3 - 輔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中等深淺樣式 1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5" d="100"/>
          <a:sy n="95" d="100"/>
        </p:scale>
        <p:origin x="1194" y="78"/>
      </p:cViewPr>
      <p:guideLst>
        <p:guide orient="horz" pos="260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忞紘 謝" userId="c188c66f2f0c7419" providerId="LiveId" clId="{3BA1EB49-11ED-4172-B840-1157716885A5}"/>
    <pc:docChg chg="undo custSel modSld">
      <pc:chgData name="忞紘 謝" userId="c188c66f2f0c7419" providerId="LiveId" clId="{3BA1EB49-11ED-4172-B840-1157716885A5}" dt="2022-02-27T10:42:46.516" v="365" actId="14100"/>
      <pc:docMkLst>
        <pc:docMk/>
      </pc:docMkLst>
      <pc:sldChg chg="modSp mod">
        <pc:chgData name="忞紘 謝" userId="c188c66f2f0c7419" providerId="LiveId" clId="{3BA1EB49-11ED-4172-B840-1157716885A5}" dt="2022-02-27T10:41:27.281" v="352"/>
        <pc:sldMkLst>
          <pc:docMk/>
          <pc:sldMk cId="2650409283" sldId="256"/>
        </pc:sldMkLst>
        <pc:spChg chg="mod">
          <ac:chgData name="忞紘 謝" userId="c188c66f2f0c7419" providerId="LiveId" clId="{3BA1EB49-11ED-4172-B840-1157716885A5}" dt="2022-02-27T09:57:10.027" v="6" actId="14100"/>
          <ac:spMkLst>
            <pc:docMk/>
            <pc:sldMk cId="2650409283" sldId="256"/>
            <ac:spMk id="4" creationId="{00000000-0000-0000-0000-000000000000}"/>
          </ac:spMkLst>
        </pc:spChg>
        <pc:graphicFrameChg chg="mod modGraphic">
          <ac:chgData name="忞紘 謝" userId="c188c66f2f0c7419" providerId="LiveId" clId="{3BA1EB49-11ED-4172-B840-1157716885A5}" dt="2022-02-27T10:40:15.787" v="349" actId="12385"/>
          <ac:graphicFrameMkLst>
            <pc:docMk/>
            <pc:sldMk cId="2650409283" sldId="256"/>
            <ac:graphicFrameMk id="9" creationId="{00000000-0000-0000-0000-000000000000}"/>
          </ac:graphicFrameMkLst>
        </pc:graphicFrameChg>
        <pc:graphicFrameChg chg="mod modGraphic">
          <ac:chgData name="忞紘 謝" userId="c188c66f2f0c7419" providerId="LiveId" clId="{3BA1EB49-11ED-4172-B840-1157716885A5}" dt="2022-02-27T10:41:27.281" v="352"/>
          <ac:graphicFrameMkLst>
            <pc:docMk/>
            <pc:sldMk cId="2650409283" sldId="256"/>
            <ac:graphicFrameMk id="117" creationId="{00000000-0000-0000-0000-000000000000}"/>
          </ac:graphicFrameMkLst>
        </pc:graphicFrameChg>
        <pc:graphicFrameChg chg="mod modGraphic">
          <ac:chgData name="忞紘 謝" userId="c188c66f2f0c7419" providerId="LiveId" clId="{3BA1EB49-11ED-4172-B840-1157716885A5}" dt="2022-02-27T10:01:05.674" v="18"/>
          <ac:graphicFrameMkLst>
            <pc:docMk/>
            <pc:sldMk cId="2650409283" sldId="256"/>
            <ac:graphicFrameMk id="119" creationId="{00000000-0000-0000-0000-000000000000}"/>
          </ac:graphicFrameMkLst>
        </pc:graphicFrameChg>
        <pc:graphicFrameChg chg="modGraphic">
          <ac:chgData name="忞紘 謝" userId="c188c66f2f0c7419" providerId="LiveId" clId="{3BA1EB49-11ED-4172-B840-1157716885A5}" dt="2022-02-27T10:01:06.874" v="19" actId="108"/>
          <ac:graphicFrameMkLst>
            <pc:docMk/>
            <pc:sldMk cId="2650409283" sldId="256"/>
            <ac:graphicFrameMk id="121" creationId="{00000000-0000-0000-0000-000000000000}"/>
          </ac:graphicFrameMkLst>
        </pc:graphicFrameChg>
      </pc:sldChg>
      <pc:sldChg chg="modSp mod">
        <pc:chgData name="忞紘 謝" userId="c188c66f2f0c7419" providerId="LiveId" clId="{3BA1EB49-11ED-4172-B840-1157716885A5}" dt="2022-02-27T10:41:48.853" v="355" actId="20577"/>
        <pc:sldMkLst>
          <pc:docMk/>
          <pc:sldMk cId="1378422492" sldId="257"/>
        </pc:sldMkLst>
        <pc:spChg chg="mod">
          <ac:chgData name="忞紘 謝" userId="c188c66f2f0c7419" providerId="LiveId" clId="{3BA1EB49-11ED-4172-B840-1157716885A5}" dt="2022-02-27T09:57:21.080" v="15" actId="14100"/>
          <ac:spMkLst>
            <pc:docMk/>
            <pc:sldMk cId="1378422492" sldId="257"/>
            <ac:spMk id="4" creationId="{00000000-0000-0000-0000-000000000000}"/>
          </ac:spMkLst>
        </pc:spChg>
        <pc:graphicFrameChg chg="mod">
          <ac:chgData name="忞紘 謝" userId="c188c66f2f0c7419" providerId="LiveId" clId="{3BA1EB49-11ED-4172-B840-1157716885A5}" dt="2022-02-27T10:39:25.526" v="337"/>
          <ac:graphicFrameMkLst>
            <pc:docMk/>
            <pc:sldMk cId="1378422492" sldId="257"/>
            <ac:graphicFrameMk id="9" creationId="{00000000-0000-0000-0000-000000000000}"/>
          </ac:graphicFrameMkLst>
        </pc:graphicFrameChg>
        <pc:graphicFrameChg chg="mod modGraphic">
          <ac:chgData name="忞紘 謝" userId="c188c66f2f0c7419" providerId="LiveId" clId="{3BA1EB49-11ED-4172-B840-1157716885A5}" dt="2022-02-27T10:19:18.815" v="136" actId="20577"/>
          <ac:graphicFrameMkLst>
            <pc:docMk/>
            <pc:sldMk cId="1378422492" sldId="257"/>
            <ac:graphicFrameMk id="19" creationId="{00000000-0000-0000-0000-000000000000}"/>
          </ac:graphicFrameMkLst>
        </pc:graphicFrameChg>
        <pc:graphicFrameChg chg="mod modGraphic">
          <ac:chgData name="忞紘 謝" userId="c188c66f2f0c7419" providerId="LiveId" clId="{3BA1EB49-11ED-4172-B840-1157716885A5}" dt="2022-02-27T10:41:48.853" v="355" actId="20577"/>
          <ac:graphicFrameMkLst>
            <pc:docMk/>
            <pc:sldMk cId="1378422492" sldId="257"/>
            <ac:graphicFrameMk id="117" creationId="{00000000-0000-0000-0000-000000000000}"/>
          </ac:graphicFrameMkLst>
        </pc:graphicFrameChg>
        <pc:graphicFrameChg chg="mod modGraphic">
          <ac:chgData name="忞紘 謝" userId="c188c66f2f0c7419" providerId="LiveId" clId="{3BA1EB49-11ED-4172-B840-1157716885A5}" dt="2022-02-27T10:18:56.690" v="131" actId="20577"/>
          <ac:graphicFrameMkLst>
            <pc:docMk/>
            <pc:sldMk cId="1378422492" sldId="257"/>
            <ac:graphicFrameMk id="119" creationId="{00000000-0000-0000-0000-000000000000}"/>
          </ac:graphicFrameMkLst>
        </pc:graphicFrameChg>
        <pc:graphicFrameChg chg="mod modGraphic">
          <ac:chgData name="忞紘 謝" userId="c188c66f2f0c7419" providerId="LiveId" clId="{3BA1EB49-11ED-4172-B840-1157716885A5}" dt="2022-02-27T10:19:02.580" v="133" actId="6549"/>
          <ac:graphicFrameMkLst>
            <pc:docMk/>
            <pc:sldMk cId="1378422492" sldId="257"/>
            <ac:graphicFrameMk id="121" creationId="{00000000-0000-0000-0000-000000000000}"/>
          </ac:graphicFrameMkLst>
        </pc:graphicFrameChg>
      </pc:sldChg>
      <pc:sldChg chg="addSp delSp modSp mod">
        <pc:chgData name="忞紘 謝" userId="c188c66f2f0c7419" providerId="LiveId" clId="{3BA1EB49-11ED-4172-B840-1157716885A5}" dt="2022-02-27T10:42:46.516" v="365" actId="14100"/>
        <pc:sldMkLst>
          <pc:docMk/>
          <pc:sldMk cId="916928699" sldId="258"/>
        </pc:sldMkLst>
        <pc:spChg chg="mod">
          <ac:chgData name="忞紘 謝" userId="c188c66f2f0c7419" providerId="LiveId" clId="{3BA1EB49-11ED-4172-B840-1157716885A5}" dt="2022-02-27T10:31:42.537" v="302" actId="20577"/>
          <ac:spMkLst>
            <pc:docMk/>
            <pc:sldMk cId="916928699" sldId="258"/>
            <ac:spMk id="4" creationId="{00000000-0000-0000-0000-000000000000}"/>
          </ac:spMkLst>
        </pc:spChg>
        <pc:spChg chg="add del mod">
          <ac:chgData name="忞紘 謝" userId="c188c66f2f0c7419" providerId="LiveId" clId="{3BA1EB49-11ED-4172-B840-1157716885A5}" dt="2022-02-27T10:21:24.269" v="194"/>
          <ac:spMkLst>
            <pc:docMk/>
            <pc:sldMk cId="916928699" sldId="258"/>
            <ac:spMk id="17" creationId="{0C753C45-FA5D-4CCD-BA79-C1BCF5BAD983}"/>
          </ac:spMkLst>
        </pc:spChg>
        <pc:spChg chg="mod">
          <ac:chgData name="忞紘 謝" userId="c188c66f2f0c7419" providerId="LiveId" clId="{3BA1EB49-11ED-4172-B840-1157716885A5}" dt="2022-02-27T10:42:30.044" v="360" actId="1076"/>
          <ac:spMkLst>
            <pc:docMk/>
            <pc:sldMk cId="916928699" sldId="258"/>
            <ac:spMk id="18" creationId="{00000000-0000-0000-0000-000000000000}"/>
          </ac:spMkLst>
        </pc:spChg>
        <pc:spChg chg="mod">
          <ac:chgData name="忞紘 謝" userId="c188c66f2f0c7419" providerId="LiveId" clId="{3BA1EB49-11ED-4172-B840-1157716885A5}" dt="2022-02-27T10:42:33.966" v="361" actId="1076"/>
          <ac:spMkLst>
            <pc:docMk/>
            <pc:sldMk cId="916928699" sldId="258"/>
            <ac:spMk id="120" creationId="{00000000-0000-0000-0000-000000000000}"/>
          </ac:spMkLst>
        </pc:spChg>
        <pc:graphicFrameChg chg="mod modGraphic">
          <ac:chgData name="忞紘 謝" userId="c188c66f2f0c7419" providerId="LiveId" clId="{3BA1EB49-11ED-4172-B840-1157716885A5}" dt="2022-02-27T10:30:39.814" v="288" actId="14100"/>
          <ac:graphicFrameMkLst>
            <pc:docMk/>
            <pc:sldMk cId="916928699" sldId="258"/>
            <ac:graphicFrameMk id="9" creationId="{00000000-0000-0000-0000-000000000000}"/>
          </ac:graphicFrameMkLst>
        </pc:graphicFrameChg>
        <pc:graphicFrameChg chg="mod modGraphic">
          <ac:chgData name="忞紘 謝" userId="c188c66f2f0c7419" providerId="LiveId" clId="{3BA1EB49-11ED-4172-B840-1157716885A5}" dt="2022-02-27T10:42:30.044" v="360" actId="1076"/>
          <ac:graphicFrameMkLst>
            <pc:docMk/>
            <pc:sldMk cId="916928699" sldId="258"/>
            <ac:graphicFrameMk id="19" creationId="{00000000-0000-0000-0000-000000000000}"/>
          </ac:graphicFrameMkLst>
        </pc:graphicFrameChg>
        <pc:graphicFrameChg chg="mod modGraphic">
          <ac:chgData name="忞紘 謝" userId="c188c66f2f0c7419" providerId="LiveId" clId="{3BA1EB49-11ED-4172-B840-1157716885A5}" dt="2022-02-27T10:42:46.516" v="365" actId="14100"/>
          <ac:graphicFrameMkLst>
            <pc:docMk/>
            <pc:sldMk cId="916928699" sldId="258"/>
            <ac:graphicFrameMk id="20" creationId="{00000000-0000-0000-0000-000000000000}"/>
          </ac:graphicFrameMkLst>
        </pc:graphicFrameChg>
        <pc:graphicFrameChg chg="mod modGraphic">
          <ac:chgData name="忞紘 謝" userId="c188c66f2f0c7419" providerId="LiveId" clId="{3BA1EB49-11ED-4172-B840-1157716885A5}" dt="2022-02-27T10:30:50.247" v="291" actId="14100"/>
          <ac:graphicFrameMkLst>
            <pc:docMk/>
            <pc:sldMk cId="916928699" sldId="258"/>
            <ac:graphicFrameMk id="117" creationId="{00000000-0000-0000-0000-000000000000}"/>
          </ac:graphicFrameMkLst>
        </pc:graphicFrameChg>
        <pc:graphicFrameChg chg="mod modGraphic">
          <ac:chgData name="忞紘 謝" userId="c188c66f2f0c7419" providerId="LiveId" clId="{3BA1EB49-11ED-4172-B840-1157716885A5}" dt="2022-02-27T10:31:03.492" v="294" actId="14100"/>
          <ac:graphicFrameMkLst>
            <pc:docMk/>
            <pc:sldMk cId="916928699" sldId="258"/>
            <ac:graphicFrameMk id="119" creationId="{00000000-0000-0000-0000-000000000000}"/>
          </ac:graphicFrameMkLst>
        </pc:graphicFrameChg>
        <pc:graphicFrameChg chg="mod modGraphic">
          <ac:chgData name="忞紘 謝" userId="c188c66f2f0c7419" providerId="LiveId" clId="{3BA1EB49-11ED-4172-B840-1157716885A5}" dt="2022-02-27T10:42:33.966" v="361" actId="1076"/>
          <ac:graphicFrameMkLst>
            <pc:docMk/>
            <pc:sldMk cId="916928699" sldId="258"/>
            <ac:graphicFrameMk id="121" creationId="{00000000-0000-0000-0000-000000000000}"/>
          </ac:graphicFrameMkLst>
        </pc:graphicFrameChg>
        <pc:graphicFrameChg chg="mod modGraphic">
          <ac:chgData name="忞紘 謝" userId="c188c66f2f0c7419" providerId="LiveId" clId="{3BA1EB49-11ED-4172-B840-1157716885A5}" dt="2022-02-27T10:30:58.877" v="293" actId="14100"/>
          <ac:graphicFrameMkLst>
            <pc:docMk/>
            <pc:sldMk cId="916928699" sldId="258"/>
            <ac:graphicFrameMk id="122" creationId="{00000000-0000-0000-0000-000000000000}"/>
          </ac:graphicFrameMkLst>
        </pc:graphicFrameChg>
        <pc:graphicFrameChg chg="mod modGraphic">
          <ac:chgData name="忞紘 謝" userId="c188c66f2f0c7419" providerId="LiveId" clId="{3BA1EB49-11ED-4172-B840-1157716885A5}" dt="2022-02-27T10:42:41.508" v="363" actId="14100"/>
          <ac:graphicFrameMkLst>
            <pc:docMk/>
            <pc:sldMk cId="916928699" sldId="258"/>
            <ac:graphicFrameMk id="123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55149"/>
            <a:ext cx="10363200" cy="2882806"/>
          </a:xfrm>
        </p:spPr>
        <p:txBody>
          <a:bodyPr anchor="b"/>
          <a:lstStyle>
            <a:lvl1pPr algn="ctr">
              <a:defRPr sz="7244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49128"/>
            <a:ext cx="9144000" cy="1999179"/>
          </a:xfrm>
        </p:spPr>
        <p:txBody>
          <a:bodyPr/>
          <a:lstStyle>
            <a:lvl1pPr marL="0" indent="0" algn="ctr">
              <a:buNone/>
              <a:defRPr sz="2898"/>
            </a:lvl1pPr>
            <a:lvl2pPr marL="552023" indent="0" algn="ctr">
              <a:buNone/>
              <a:defRPr sz="2415"/>
            </a:lvl2pPr>
            <a:lvl3pPr marL="1104047" indent="0" algn="ctr">
              <a:buNone/>
              <a:defRPr sz="2173"/>
            </a:lvl3pPr>
            <a:lvl4pPr marL="1656070" indent="0" algn="ctr">
              <a:buNone/>
              <a:defRPr sz="1932"/>
            </a:lvl4pPr>
            <a:lvl5pPr marL="2208093" indent="0" algn="ctr">
              <a:buNone/>
              <a:defRPr sz="1932"/>
            </a:lvl5pPr>
            <a:lvl6pPr marL="2760116" indent="0" algn="ctr">
              <a:buNone/>
              <a:defRPr sz="1932"/>
            </a:lvl6pPr>
            <a:lvl7pPr marL="3312140" indent="0" algn="ctr">
              <a:buNone/>
              <a:defRPr sz="1932"/>
            </a:lvl7pPr>
            <a:lvl8pPr marL="3864163" indent="0" algn="ctr">
              <a:buNone/>
              <a:defRPr sz="1932"/>
            </a:lvl8pPr>
            <a:lvl9pPr marL="4416186" indent="0" algn="ctr">
              <a:buNone/>
              <a:defRPr sz="1932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9EB2-0010-43FD-AA61-086793C64415}" type="datetimeFigureOut">
              <a:rPr lang="zh-TW" altLang="en-US" smtClean="0"/>
              <a:t>2023/12/19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856A-F5F7-46E7-AD29-DDA0193B5F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9243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9EB2-0010-43FD-AA61-086793C64415}" type="datetimeFigureOut">
              <a:rPr lang="zh-TW" altLang="en-US" smtClean="0"/>
              <a:t>2023/12/19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856A-F5F7-46E7-AD29-DDA0193B5F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8214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40855"/>
            <a:ext cx="2628900" cy="7017256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40855"/>
            <a:ext cx="7734300" cy="7017256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9EB2-0010-43FD-AA61-086793C64415}" type="datetimeFigureOut">
              <a:rPr lang="zh-TW" altLang="en-US" smtClean="0"/>
              <a:t>2023/12/19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856A-F5F7-46E7-AD29-DDA0193B5F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4292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9EB2-0010-43FD-AA61-086793C64415}" type="datetimeFigureOut">
              <a:rPr lang="zh-TW" altLang="en-US" smtClean="0"/>
              <a:t>2023/12/19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856A-F5F7-46E7-AD29-DDA0193B5F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5504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064352"/>
            <a:ext cx="10515600" cy="3444416"/>
          </a:xfrm>
        </p:spPr>
        <p:txBody>
          <a:bodyPr anchor="b"/>
          <a:lstStyle>
            <a:lvl1pPr>
              <a:defRPr sz="7244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5541353"/>
            <a:ext cx="10515600" cy="1811337"/>
          </a:xfrm>
        </p:spPr>
        <p:txBody>
          <a:bodyPr/>
          <a:lstStyle>
            <a:lvl1pPr marL="0" indent="0">
              <a:buNone/>
              <a:defRPr sz="2898">
                <a:solidFill>
                  <a:schemeClr val="tx1"/>
                </a:solidFill>
              </a:defRPr>
            </a:lvl1pPr>
            <a:lvl2pPr marL="552023" indent="0">
              <a:buNone/>
              <a:defRPr sz="2415">
                <a:solidFill>
                  <a:schemeClr val="tx1">
                    <a:tint val="75000"/>
                  </a:schemeClr>
                </a:solidFill>
              </a:defRPr>
            </a:lvl2pPr>
            <a:lvl3pPr marL="1104047" indent="0">
              <a:buNone/>
              <a:defRPr sz="2173">
                <a:solidFill>
                  <a:schemeClr val="tx1">
                    <a:tint val="75000"/>
                  </a:schemeClr>
                </a:solidFill>
              </a:defRPr>
            </a:lvl3pPr>
            <a:lvl4pPr marL="1656070" indent="0">
              <a:buNone/>
              <a:defRPr sz="1932">
                <a:solidFill>
                  <a:schemeClr val="tx1">
                    <a:tint val="75000"/>
                  </a:schemeClr>
                </a:solidFill>
              </a:defRPr>
            </a:lvl4pPr>
            <a:lvl5pPr marL="2208093" indent="0">
              <a:buNone/>
              <a:defRPr sz="1932">
                <a:solidFill>
                  <a:schemeClr val="tx1">
                    <a:tint val="75000"/>
                  </a:schemeClr>
                </a:solidFill>
              </a:defRPr>
            </a:lvl5pPr>
            <a:lvl6pPr marL="2760116" indent="0">
              <a:buNone/>
              <a:defRPr sz="1932">
                <a:solidFill>
                  <a:schemeClr val="tx1">
                    <a:tint val="75000"/>
                  </a:schemeClr>
                </a:solidFill>
              </a:defRPr>
            </a:lvl6pPr>
            <a:lvl7pPr marL="3312140" indent="0">
              <a:buNone/>
              <a:defRPr sz="1932">
                <a:solidFill>
                  <a:schemeClr val="tx1">
                    <a:tint val="75000"/>
                  </a:schemeClr>
                </a:solidFill>
              </a:defRPr>
            </a:lvl7pPr>
            <a:lvl8pPr marL="3864163" indent="0">
              <a:buNone/>
              <a:defRPr sz="1932">
                <a:solidFill>
                  <a:schemeClr val="tx1">
                    <a:tint val="75000"/>
                  </a:schemeClr>
                </a:solidFill>
              </a:defRPr>
            </a:lvl8pPr>
            <a:lvl9pPr marL="4416186" indent="0">
              <a:buNone/>
              <a:defRPr sz="193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9EB2-0010-43FD-AA61-086793C64415}" type="datetimeFigureOut">
              <a:rPr lang="zh-TW" altLang="en-US" smtClean="0"/>
              <a:t>2023/12/19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856A-F5F7-46E7-AD29-DDA0193B5F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774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204273"/>
            <a:ext cx="5181600" cy="52538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04273"/>
            <a:ext cx="5181600" cy="52538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9EB2-0010-43FD-AA61-086793C64415}" type="datetimeFigureOut">
              <a:rPr lang="zh-TW" altLang="en-US" smtClean="0"/>
              <a:t>2023/12/19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856A-F5F7-46E7-AD29-DDA0193B5F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9306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40856"/>
            <a:ext cx="10515600" cy="160049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2029849"/>
            <a:ext cx="5157787" cy="994797"/>
          </a:xfrm>
        </p:spPr>
        <p:txBody>
          <a:bodyPr anchor="b"/>
          <a:lstStyle>
            <a:lvl1pPr marL="0" indent="0">
              <a:buNone/>
              <a:defRPr sz="2898" b="1"/>
            </a:lvl1pPr>
            <a:lvl2pPr marL="552023" indent="0">
              <a:buNone/>
              <a:defRPr sz="2415" b="1"/>
            </a:lvl2pPr>
            <a:lvl3pPr marL="1104047" indent="0">
              <a:buNone/>
              <a:defRPr sz="2173" b="1"/>
            </a:lvl3pPr>
            <a:lvl4pPr marL="1656070" indent="0">
              <a:buNone/>
              <a:defRPr sz="1932" b="1"/>
            </a:lvl4pPr>
            <a:lvl5pPr marL="2208093" indent="0">
              <a:buNone/>
              <a:defRPr sz="1932" b="1"/>
            </a:lvl5pPr>
            <a:lvl6pPr marL="2760116" indent="0">
              <a:buNone/>
              <a:defRPr sz="1932" b="1"/>
            </a:lvl6pPr>
            <a:lvl7pPr marL="3312140" indent="0">
              <a:buNone/>
              <a:defRPr sz="1932" b="1"/>
            </a:lvl7pPr>
            <a:lvl8pPr marL="3864163" indent="0">
              <a:buNone/>
              <a:defRPr sz="1932" b="1"/>
            </a:lvl8pPr>
            <a:lvl9pPr marL="4416186" indent="0">
              <a:buNone/>
              <a:defRPr sz="1932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3024646"/>
            <a:ext cx="5157787" cy="444879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2029849"/>
            <a:ext cx="5183188" cy="994797"/>
          </a:xfrm>
        </p:spPr>
        <p:txBody>
          <a:bodyPr anchor="b"/>
          <a:lstStyle>
            <a:lvl1pPr marL="0" indent="0">
              <a:buNone/>
              <a:defRPr sz="2898" b="1"/>
            </a:lvl1pPr>
            <a:lvl2pPr marL="552023" indent="0">
              <a:buNone/>
              <a:defRPr sz="2415" b="1"/>
            </a:lvl2pPr>
            <a:lvl3pPr marL="1104047" indent="0">
              <a:buNone/>
              <a:defRPr sz="2173" b="1"/>
            </a:lvl3pPr>
            <a:lvl4pPr marL="1656070" indent="0">
              <a:buNone/>
              <a:defRPr sz="1932" b="1"/>
            </a:lvl4pPr>
            <a:lvl5pPr marL="2208093" indent="0">
              <a:buNone/>
              <a:defRPr sz="1932" b="1"/>
            </a:lvl5pPr>
            <a:lvl6pPr marL="2760116" indent="0">
              <a:buNone/>
              <a:defRPr sz="1932" b="1"/>
            </a:lvl6pPr>
            <a:lvl7pPr marL="3312140" indent="0">
              <a:buNone/>
              <a:defRPr sz="1932" b="1"/>
            </a:lvl7pPr>
            <a:lvl8pPr marL="3864163" indent="0">
              <a:buNone/>
              <a:defRPr sz="1932" b="1"/>
            </a:lvl8pPr>
            <a:lvl9pPr marL="4416186" indent="0">
              <a:buNone/>
              <a:defRPr sz="1932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3024646"/>
            <a:ext cx="5183188" cy="444879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9EB2-0010-43FD-AA61-086793C64415}" type="datetimeFigureOut">
              <a:rPr lang="zh-TW" altLang="en-US" smtClean="0"/>
              <a:t>2023/12/19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856A-F5F7-46E7-AD29-DDA0193B5F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8842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9EB2-0010-43FD-AA61-086793C64415}" type="datetimeFigureOut">
              <a:rPr lang="zh-TW" altLang="en-US" smtClean="0"/>
              <a:t>2023/12/19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856A-F5F7-46E7-AD29-DDA0193B5F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4425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9EB2-0010-43FD-AA61-086793C64415}" type="datetimeFigureOut">
              <a:rPr lang="zh-TW" altLang="en-US" smtClean="0"/>
              <a:t>2023/12/19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856A-F5F7-46E7-AD29-DDA0193B5F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9019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552027"/>
            <a:ext cx="3932237" cy="1932093"/>
          </a:xfrm>
        </p:spPr>
        <p:txBody>
          <a:bodyPr anchor="b"/>
          <a:lstStyle>
            <a:lvl1pPr>
              <a:defRPr sz="3864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192226"/>
            <a:ext cx="6172200" cy="5884451"/>
          </a:xfrm>
        </p:spPr>
        <p:txBody>
          <a:bodyPr/>
          <a:lstStyle>
            <a:lvl1pPr>
              <a:defRPr sz="3864"/>
            </a:lvl1pPr>
            <a:lvl2pPr>
              <a:defRPr sz="3381"/>
            </a:lvl2pPr>
            <a:lvl3pPr>
              <a:defRPr sz="2898"/>
            </a:lvl3pPr>
            <a:lvl4pPr>
              <a:defRPr sz="2415"/>
            </a:lvl4pPr>
            <a:lvl5pPr>
              <a:defRPr sz="2415"/>
            </a:lvl5pPr>
            <a:lvl6pPr>
              <a:defRPr sz="2415"/>
            </a:lvl6pPr>
            <a:lvl7pPr>
              <a:defRPr sz="2415"/>
            </a:lvl7pPr>
            <a:lvl8pPr>
              <a:defRPr sz="2415"/>
            </a:lvl8pPr>
            <a:lvl9pPr>
              <a:defRPr sz="2415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484120"/>
            <a:ext cx="3932237" cy="4602140"/>
          </a:xfrm>
        </p:spPr>
        <p:txBody>
          <a:bodyPr/>
          <a:lstStyle>
            <a:lvl1pPr marL="0" indent="0">
              <a:buNone/>
              <a:defRPr sz="1932"/>
            </a:lvl1pPr>
            <a:lvl2pPr marL="552023" indent="0">
              <a:buNone/>
              <a:defRPr sz="1690"/>
            </a:lvl2pPr>
            <a:lvl3pPr marL="1104047" indent="0">
              <a:buNone/>
              <a:defRPr sz="1449"/>
            </a:lvl3pPr>
            <a:lvl4pPr marL="1656070" indent="0">
              <a:buNone/>
              <a:defRPr sz="1207"/>
            </a:lvl4pPr>
            <a:lvl5pPr marL="2208093" indent="0">
              <a:buNone/>
              <a:defRPr sz="1207"/>
            </a:lvl5pPr>
            <a:lvl6pPr marL="2760116" indent="0">
              <a:buNone/>
              <a:defRPr sz="1207"/>
            </a:lvl6pPr>
            <a:lvl7pPr marL="3312140" indent="0">
              <a:buNone/>
              <a:defRPr sz="1207"/>
            </a:lvl7pPr>
            <a:lvl8pPr marL="3864163" indent="0">
              <a:buNone/>
              <a:defRPr sz="1207"/>
            </a:lvl8pPr>
            <a:lvl9pPr marL="4416186" indent="0">
              <a:buNone/>
              <a:defRPr sz="1207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9EB2-0010-43FD-AA61-086793C64415}" type="datetimeFigureOut">
              <a:rPr lang="zh-TW" altLang="en-US" smtClean="0"/>
              <a:t>2023/12/19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856A-F5F7-46E7-AD29-DDA0193B5F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8692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552027"/>
            <a:ext cx="3932237" cy="1932093"/>
          </a:xfrm>
        </p:spPr>
        <p:txBody>
          <a:bodyPr anchor="b"/>
          <a:lstStyle>
            <a:lvl1pPr>
              <a:defRPr sz="3864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192226"/>
            <a:ext cx="6172200" cy="5884451"/>
          </a:xfrm>
        </p:spPr>
        <p:txBody>
          <a:bodyPr anchor="t"/>
          <a:lstStyle>
            <a:lvl1pPr marL="0" indent="0">
              <a:buNone/>
              <a:defRPr sz="3864"/>
            </a:lvl1pPr>
            <a:lvl2pPr marL="552023" indent="0">
              <a:buNone/>
              <a:defRPr sz="3381"/>
            </a:lvl2pPr>
            <a:lvl3pPr marL="1104047" indent="0">
              <a:buNone/>
              <a:defRPr sz="2898"/>
            </a:lvl3pPr>
            <a:lvl4pPr marL="1656070" indent="0">
              <a:buNone/>
              <a:defRPr sz="2415"/>
            </a:lvl4pPr>
            <a:lvl5pPr marL="2208093" indent="0">
              <a:buNone/>
              <a:defRPr sz="2415"/>
            </a:lvl5pPr>
            <a:lvl6pPr marL="2760116" indent="0">
              <a:buNone/>
              <a:defRPr sz="2415"/>
            </a:lvl6pPr>
            <a:lvl7pPr marL="3312140" indent="0">
              <a:buNone/>
              <a:defRPr sz="2415"/>
            </a:lvl7pPr>
            <a:lvl8pPr marL="3864163" indent="0">
              <a:buNone/>
              <a:defRPr sz="2415"/>
            </a:lvl8pPr>
            <a:lvl9pPr marL="4416186" indent="0">
              <a:buNone/>
              <a:defRPr sz="2415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484120"/>
            <a:ext cx="3932237" cy="4602140"/>
          </a:xfrm>
        </p:spPr>
        <p:txBody>
          <a:bodyPr/>
          <a:lstStyle>
            <a:lvl1pPr marL="0" indent="0">
              <a:buNone/>
              <a:defRPr sz="1932"/>
            </a:lvl1pPr>
            <a:lvl2pPr marL="552023" indent="0">
              <a:buNone/>
              <a:defRPr sz="1690"/>
            </a:lvl2pPr>
            <a:lvl3pPr marL="1104047" indent="0">
              <a:buNone/>
              <a:defRPr sz="1449"/>
            </a:lvl3pPr>
            <a:lvl4pPr marL="1656070" indent="0">
              <a:buNone/>
              <a:defRPr sz="1207"/>
            </a:lvl4pPr>
            <a:lvl5pPr marL="2208093" indent="0">
              <a:buNone/>
              <a:defRPr sz="1207"/>
            </a:lvl5pPr>
            <a:lvl6pPr marL="2760116" indent="0">
              <a:buNone/>
              <a:defRPr sz="1207"/>
            </a:lvl6pPr>
            <a:lvl7pPr marL="3312140" indent="0">
              <a:buNone/>
              <a:defRPr sz="1207"/>
            </a:lvl7pPr>
            <a:lvl8pPr marL="3864163" indent="0">
              <a:buNone/>
              <a:defRPr sz="1207"/>
            </a:lvl8pPr>
            <a:lvl9pPr marL="4416186" indent="0">
              <a:buNone/>
              <a:defRPr sz="1207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9EB2-0010-43FD-AA61-086793C64415}" type="datetimeFigureOut">
              <a:rPr lang="zh-TW" altLang="en-US" smtClean="0"/>
              <a:t>2023/12/19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856A-F5F7-46E7-AD29-DDA0193B5F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1866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0856"/>
            <a:ext cx="10515600" cy="1600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204273"/>
            <a:ext cx="10515600" cy="52538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7674706"/>
            <a:ext cx="2743200" cy="4408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A9EB2-0010-43FD-AA61-086793C64415}" type="datetimeFigureOut">
              <a:rPr lang="zh-TW" altLang="en-US" smtClean="0"/>
              <a:t>2023/12/19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7674706"/>
            <a:ext cx="4114800" cy="4408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7674706"/>
            <a:ext cx="2743200" cy="4408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B856A-F5F7-46E7-AD29-DDA0193B5F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9985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104047" rtl="0" eaLnBrk="1" latinLnBrk="0" hangingPunct="1">
        <a:lnSpc>
          <a:spcPct val="90000"/>
        </a:lnSpc>
        <a:spcBef>
          <a:spcPct val="0"/>
        </a:spcBef>
        <a:buNone/>
        <a:defRPr sz="531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6012" indent="-276012" algn="l" defTabSz="1104047" rtl="0" eaLnBrk="1" latinLnBrk="0" hangingPunct="1">
        <a:lnSpc>
          <a:spcPct val="90000"/>
        </a:lnSpc>
        <a:spcBef>
          <a:spcPts val="1207"/>
        </a:spcBef>
        <a:buFont typeface="Arial" panose="020B0604020202020204" pitchFamily="34" charset="0"/>
        <a:buChar char="•"/>
        <a:defRPr sz="3381" kern="1200">
          <a:solidFill>
            <a:schemeClr val="tx1"/>
          </a:solidFill>
          <a:latin typeface="+mn-lt"/>
          <a:ea typeface="+mn-ea"/>
          <a:cs typeface="+mn-cs"/>
        </a:defRPr>
      </a:lvl1pPr>
      <a:lvl2pPr marL="828035" indent="-276012" algn="l" defTabSz="1104047" rtl="0" eaLnBrk="1" latinLnBrk="0" hangingPunct="1">
        <a:lnSpc>
          <a:spcPct val="90000"/>
        </a:lnSpc>
        <a:spcBef>
          <a:spcPts val="604"/>
        </a:spcBef>
        <a:buFont typeface="Arial" panose="020B0604020202020204" pitchFamily="34" charset="0"/>
        <a:buChar char="•"/>
        <a:defRPr sz="2898" kern="1200">
          <a:solidFill>
            <a:schemeClr val="tx1"/>
          </a:solidFill>
          <a:latin typeface="+mn-lt"/>
          <a:ea typeface="+mn-ea"/>
          <a:cs typeface="+mn-cs"/>
        </a:defRPr>
      </a:lvl2pPr>
      <a:lvl3pPr marL="1380058" indent="-276012" algn="l" defTabSz="1104047" rtl="0" eaLnBrk="1" latinLnBrk="0" hangingPunct="1">
        <a:lnSpc>
          <a:spcPct val="90000"/>
        </a:lnSpc>
        <a:spcBef>
          <a:spcPts val="604"/>
        </a:spcBef>
        <a:buFont typeface="Arial" panose="020B0604020202020204" pitchFamily="34" charset="0"/>
        <a:buChar char="•"/>
        <a:defRPr sz="2415" kern="1200">
          <a:solidFill>
            <a:schemeClr val="tx1"/>
          </a:solidFill>
          <a:latin typeface="+mn-lt"/>
          <a:ea typeface="+mn-ea"/>
          <a:cs typeface="+mn-cs"/>
        </a:defRPr>
      </a:lvl3pPr>
      <a:lvl4pPr marL="1932081" indent="-276012" algn="l" defTabSz="1104047" rtl="0" eaLnBrk="1" latinLnBrk="0" hangingPunct="1">
        <a:lnSpc>
          <a:spcPct val="90000"/>
        </a:lnSpc>
        <a:spcBef>
          <a:spcPts val="604"/>
        </a:spcBef>
        <a:buFont typeface="Arial" panose="020B0604020202020204" pitchFamily="34" charset="0"/>
        <a:buChar char="•"/>
        <a:defRPr sz="2173" kern="1200">
          <a:solidFill>
            <a:schemeClr val="tx1"/>
          </a:solidFill>
          <a:latin typeface="+mn-lt"/>
          <a:ea typeface="+mn-ea"/>
          <a:cs typeface="+mn-cs"/>
        </a:defRPr>
      </a:lvl4pPr>
      <a:lvl5pPr marL="2484105" indent="-276012" algn="l" defTabSz="1104047" rtl="0" eaLnBrk="1" latinLnBrk="0" hangingPunct="1">
        <a:lnSpc>
          <a:spcPct val="90000"/>
        </a:lnSpc>
        <a:spcBef>
          <a:spcPts val="604"/>
        </a:spcBef>
        <a:buFont typeface="Arial" panose="020B0604020202020204" pitchFamily="34" charset="0"/>
        <a:buChar char="•"/>
        <a:defRPr sz="2173" kern="1200">
          <a:solidFill>
            <a:schemeClr val="tx1"/>
          </a:solidFill>
          <a:latin typeface="+mn-lt"/>
          <a:ea typeface="+mn-ea"/>
          <a:cs typeface="+mn-cs"/>
        </a:defRPr>
      </a:lvl5pPr>
      <a:lvl6pPr marL="3036128" indent="-276012" algn="l" defTabSz="1104047" rtl="0" eaLnBrk="1" latinLnBrk="0" hangingPunct="1">
        <a:lnSpc>
          <a:spcPct val="90000"/>
        </a:lnSpc>
        <a:spcBef>
          <a:spcPts val="604"/>
        </a:spcBef>
        <a:buFont typeface="Arial" panose="020B0604020202020204" pitchFamily="34" charset="0"/>
        <a:buChar char="•"/>
        <a:defRPr sz="2173" kern="1200">
          <a:solidFill>
            <a:schemeClr val="tx1"/>
          </a:solidFill>
          <a:latin typeface="+mn-lt"/>
          <a:ea typeface="+mn-ea"/>
          <a:cs typeface="+mn-cs"/>
        </a:defRPr>
      </a:lvl6pPr>
      <a:lvl7pPr marL="3588151" indent="-276012" algn="l" defTabSz="1104047" rtl="0" eaLnBrk="1" latinLnBrk="0" hangingPunct="1">
        <a:lnSpc>
          <a:spcPct val="90000"/>
        </a:lnSpc>
        <a:spcBef>
          <a:spcPts val="604"/>
        </a:spcBef>
        <a:buFont typeface="Arial" panose="020B0604020202020204" pitchFamily="34" charset="0"/>
        <a:buChar char="•"/>
        <a:defRPr sz="2173" kern="1200">
          <a:solidFill>
            <a:schemeClr val="tx1"/>
          </a:solidFill>
          <a:latin typeface="+mn-lt"/>
          <a:ea typeface="+mn-ea"/>
          <a:cs typeface="+mn-cs"/>
        </a:defRPr>
      </a:lvl7pPr>
      <a:lvl8pPr marL="4140175" indent="-276012" algn="l" defTabSz="1104047" rtl="0" eaLnBrk="1" latinLnBrk="0" hangingPunct="1">
        <a:lnSpc>
          <a:spcPct val="90000"/>
        </a:lnSpc>
        <a:spcBef>
          <a:spcPts val="604"/>
        </a:spcBef>
        <a:buFont typeface="Arial" panose="020B0604020202020204" pitchFamily="34" charset="0"/>
        <a:buChar char="•"/>
        <a:defRPr sz="2173" kern="1200">
          <a:solidFill>
            <a:schemeClr val="tx1"/>
          </a:solidFill>
          <a:latin typeface="+mn-lt"/>
          <a:ea typeface="+mn-ea"/>
          <a:cs typeface="+mn-cs"/>
        </a:defRPr>
      </a:lvl8pPr>
      <a:lvl9pPr marL="4692198" indent="-276012" algn="l" defTabSz="1104047" rtl="0" eaLnBrk="1" latinLnBrk="0" hangingPunct="1">
        <a:lnSpc>
          <a:spcPct val="90000"/>
        </a:lnSpc>
        <a:spcBef>
          <a:spcPts val="604"/>
        </a:spcBef>
        <a:buFont typeface="Arial" panose="020B0604020202020204" pitchFamily="34" charset="0"/>
        <a:buChar char="•"/>
        <a:defRPr sz="217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04047" rtl="0" eaLnBrk="1" latinLnBrk="0" hangingPunct="1">
        <a:defRPr sz="2173" kern="1200">
          <a:solidFill>
            <a:schemeClr val="tx1"/>
          </a:solidFill>
          <a:latin typeface="+mn-lt"/>
          <a:ea typeface="+mn-ea"/>
          <a:cs typeface="+mn-cs"/>
        </a:defRPr>
      </a:lvl1pPr>
      <a:lvl2pPr marL="552023" algn="l" defTabSz="1104047" rtl="0" eaLnBrk="1" latinLnBrk="0" hangingPunct="1">
        <a:defRPr sz="2173" kern="1200">
          <a:solidFill>
            <a:schemeClr val="tx1"/>
          </a:solidFill>
          <a:latin typeface="+mn-lt"/>
          <a:ea typeface="+mn-ea"/>
          <a:cs typeface="+mn-cs"/>
        </a:defRPr>
      </a:lvl2pPr>
      <a:lvl3pPr marL="1104047" algn="l" defTabSz="1104047" rtl="0" eaLnBrk="1" latinLnBrk="0" hangingPunct="1">
        <a:defRPr sz="2173" kern="1200">
          <a:solidFill>
            <a:schemeClr val="tx1"/>
          </a:solidFill>
          <a:latin typeface="+mn-lt"/>
          <a:ea typeface="+mn-ea"/>
          <a:cs typeface="+mn-cs"/>
        </a:defRPr>
      </a:lvl3pPr>
      <a:lvl4pPr marL="1656070" algn="l" defTabSz="1104047" rtl="0" eaLnBrk="1" latinLnBrk="0" hangingPunct="1">
        <a:defRPr sz="2173" kern="1200">
          <a:solidFill>
            <a:schemeClr val="tx1"/>
          </a:solidFill>
          <a:latin typeface="+mn-lt"/>
          <a:ea typeface="+mn-ea"/>
          <a:cs typeface="+mn-cs"/>
        </a:defRPr>
      </a:lvl4pPr>
      <a:lvl5pPr marL="2208093" algn="l" defTabSz="1104047" rtl="0" eaLnBrk="1" latinLnBrk="0" hangingPunct="1">
        <a:defRPr sz="2173" kern="1200">
          <a:solidFill>
            <a:schemeClr val="tx1"/>
          </a:solidFill>
          <a:latin typeface="+mn-lt"/>
          <a:ea typeface="+mn-ea"/>
          <a:cs typeface="+mn-cs"/>
        </a:defRPr>
      </a:lvl5pPr>
      <a:lvl6pPr marL="2760116" algn="l" defTabSz="1104047" rtl="0" eaLnBrk="1" latinLnBrk="0" hangingPunct="1">
        <a:defRPr sz="2173" kern="1200">
          <a:solidFill>
            <a:schemeClr val="tx1"/>
          </a:solidFill>
          <a:latin typeface="+mn-lt"/>
          <a:ea typeface="+mn-ea"/>
          <a:cs typeface="+mn-cs"/>
        </a:defRPr>
      </a:lvl6pPr>
      <a:lvl7pPr marL="3312140" algn="l" defTabSz="1104047" rtl="0" eaLnBrk="1" latinLnBrk="0" hangingPunct="1">
        <a:defRPr sz="2173" kern="1200">
          <a:solidFill>
            <a:schemeClr val="tx1"/>
          </a:solidFill>
          <a:latin typeface="+mn-lt"/>
          <a:ea typeface="+mn-ea"/>
          <a:cs typeface="+mn-cs"/>
        </a:defRPr>
      </a:lvl7pPr>
      <a:lvl8pPr marL="3864163" algn="l" defTabSz="1104047" rtl="0" eaLnBrk="1" latinLnBrk="0" hangingPunct="1">
        <a:defRPr sz="2173" kern="1200">
          <a:solidFill>
            <a:schemeClr val="tx1"/>
          </a:solidFill>
          <a:latin typeface="+mn-lt"/>
          <a:ea typeface="+mn-ea"/>
          <a:cs typeface="+mn-cs"/>
        </a:defRPr>
      </a:lvl8pPr>
      <a:lvl9pPr marL="4416186" algn="l" defTabSz="1104047" rtl="0" eaLnBrk="1" latinLnBrk="0" hangingPunct="1">
        <a:defRPr sz="217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3154680" y="115061"/>
            <a:ext cx="5542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111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學年度  四技日間部 時尚造型與設計系 課程地圖</a:t>
            </a: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1994088"/>
              </p:ext>
            </p:extLst>
          </p:nvPr>
        </p:nvGraphicFramePr>
        <p:xfrm>
          <a:off x="1192821" y="531841"/>
          <a:ext cx="1079839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1060">
                  <a:extLst>
                    <a:ext uri="{9D8B030D-6E8A-4147-A177-3AD203B41FA5}">
                      <a16:colId xmlns:a16="http://schemas.microsoft.com/office/drawing/2014/main" val="4072071021"/>
                    </a:ext>
                  </a:extLst>
                </a:gridCol>
                <a:gridCol w="981060">
                  <a:extLst>
                    <a:ext uri="{9D8B030D-6E8A-4147-A177-3AD203B41FA5}">
                      <a16:colId xmlns:a16="http://schemas.microsoft.com/office/drawing/2014/main" val="18930049"/>
                    </a:ext>
                  </a:extLst>
                </a:gridCol>
                <a:gridCol w="981060">
                  <a:extLst>
                    <a:ext uri="{9D8B030D-6E8A-4147-A177-3AD203B41FA5}">
                      <a16:colId xmlns:a16="http://schemas.microsoft.com/office/drawing/2014/main" val="1237716597"/>
                    </a:ext>
                  </a:extLst>
                </a:gridCol>
                <a:gridCol w="981060">
                  <a:extLst>
                    <a:ext uri="{9D8B030D-6E8A-4147-A177-3AD203B41FA5}">
                      <a16:colId xmlns:a16="http://schemas.microsoft.com/office/drawing/2014/main" val="987472347"/>
                    </a:ext>
                  </a:extLst>
                </a:gridCol>
                <a:gridCol w="981060">
                  <a:extLst>
                    <a:ext uri="{9D8B030D-6E8A-4147-A177-3AD203B41FA5}">
                      <a16:colId xmlns:a16="http://schemas.microsoft.com/office/drawing/2014/main" val="1899264473"/>
                    </a:ext>
                  </a:extLst>
                </a:gridCol>
                <a:gridCol w="981060">
                  <a:extLst>
                    <a:ext uri="{9D8B030D-6E8A-4147-A177-3AD203B41FA5}">
                      <a16:colId xmlns:a16="http://schemas.microsoft.com/office/drawing/2014/main" val="4227953061"/>
                    </a:ext>
                  </a:extLst>
                </a:gridCol>
                <a:gridCol w="981060">
                  <a:extLst>
                    <a:ext uri="{9D8B030D-6E8A-4147-A177-3AD203B41FA5}">
                      <a16:colId xmlns:a16="http://schemas.microsoft.com/office/drawing/2014/main" val="2879392193"/>
                    </a:ext>
                  </a:extLst>
                </a:gridCol>
                <a:gridCol w="940019">
                  <a:extLst>
                    <a:ext uri="{9D8B030D-6E8A-4147-A177-3AD203B41FA5}">
                      <a16:colId xmlns:a16="http://schemas.microsoft.com/office/drawing/2014/main" val="291409350"/>
                    </a:ext>
                  </a:extLst>
                </a:gridCol>
                <a:gridCol w="1495478">
                  <a:extLst>
                    <a:ext uri="{9D8B030D-6E8A-4147-A177-3AD203B41FA5}">
                      <a16:colId xmlns:a16="http://schemas.microsoft.com/office/drawing/2014/main" val="3295434754"/>
                    </a:ext>
                  </a:extLst>
                </a:gridCol>
                <a:gridCol w="1495478">
                  <a:extLst>
                    <a:ext uri="{9D8B030D-6E8A-4147-A177-3AD203B41FA5}">
                      <a16:colId xmlns:a16="http://schemas.microsoft.com/office/drawing/2014/main" val="41687166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0" dirty="0"/>
                        <a:t>一上</a:t>
                      </a:r>
                      <a:endParaRPr lang="zh-TW" altLang="en-US" sz="16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0" dirty="0"/>
                        <a:t>一下</a:t>
                      </a:r>
                      <a:endParaRPr lang="zh-TW" altLang="en-US" sz="16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0" dirty="0"/>
                        <a:t>二上</a:t>
                      </a:r>
                      <a:endParaRPr lang="zh-TW" altLang="en-US" sz="16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0" dirty="0"/>
                        <a:t>二下</a:t>
                      </a:r>
                      <a:endParaRPr lang="zh-TW" altLang="en-US" sz="16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0" dirty="0"/>
                        <a:t>三上</a:t>
                      </a:r>
                      <a:endParaRPr lang="zh-TW" altLang="en-US" sz="16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0" dirty="0"/>
                        <a:t>三下</a:t>
                      </a:r>
                      <a:endParaRPr lang="zh-TW" altLang="en-US" sz="16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0" dirty="0"/>
                        <a:t>四上</a:t>
                      </a:r>
                      <a:endParaRPr lang="zh-TW" altLang="en-US" sz="16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0" dirty="0"/>
                        <a:t>四下</a:t>
                      </a:r>
                      <a:endParaRPr lang="zh-TW" altLang="en-US" sz="16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0" dirty="0"/>
                        <a:t>證照</a:t>
                      </a:r>
                      <a:endParaRPr lang="zh-TW" altLang="en-US" sz="16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0" dirty="0"/>
                        <a:t>畢業出路</a:t>
                      </a:r>
                      <a:endParaRPr lang="zh-TW" altLang="en-US" sz="16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4569449"/>
                  </a:ext>
                </a:extLst>
              </a:tr>
            </a:tbl>
          </a:graphicData>
        </a:graphic>
      </p:graphicFrame>
      <p:cxnSp>
        <p:nvCxnSpPr>
          <p:cNvPr id="56" name="直線接點 55"/>
          <p:cNvCxnSpPr/>
          <p:nvPr/>
        </p:nvCxnSpPr>
        <p:spPr>
          <a:xfrm>
            <a:off x="131862" y="2634738"/>
            <a:ext cx="11859353" cy="0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16" name="文字方塊 115"/>
          <p:cNvSpPr txBox="1"/>
          <p:nvPr/>
        </p:nvSpPr>
        <p:spPr>
          <a:xfrm>
            <a:off x="131863" y="1380693"/>
            <a:ext cx="940404" cy="36073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系專業必修</a:t>
            </a:r>
          </a:p>
        </p:txBody>
      </p:sp>
      <p:graphicFrame>
        <p:nvGraphicFramePr>
          <p:cNvPr id="117" name="表格 1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9053521"/>
              </p:ext>
            </p:extLst>
          </p:nvPr>
        </p:nvGraphicFramePr>
        <p:xfrm>
          <a:off x="1192820" y="973216"/>
          <a:ext cx="7819216" cy="15328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7402">
                  <a:extLst>
                    <a:ext uri="{9D8B030D-6E8A-4147-A177-3AD203B41FA5}">
                      <a16:colId xmlns:a16="http://schemas.microsoft.com/office/drawing/2014/main" val="312473858"/>
                    </a:ext>
                  </a:extLst>
                </a:gridCol>
                <a:gridCol w="977402">
                  <a:extLst>
                    <a:ext uri="{9D8B030D-6E8A-4147-A177-3AD203B41FA5}">
                      <a16:colId xmlns:a16="http://schemas.microsoft.com/office/drawing/2014/main" val="2216997081"/>
                    </a:ext>
                  </a:extLst>
                </a:gridCol>
                <a:gridCol w="977402">
                  <a:extLst>
                    <a:ext uri="{9D8B030D-6E8A-4147-A177-3AD203B41FA5}">
                      <a16:colId xmlns:a16="http://schemas.microsoft.com/office/drawing/2014/main" val="2443328336"/>
                    </a:ext>
                  </a:extLst>
                </a:gridCol>
                <a:gridCol w="977402">
                  <a:extLst>
                    <a:ext uri="{9D8B030D-6E8A-4147-A177-3AD203B41FA5}">
                      <a16:colId xmlns:a16="http://schemas.microsoft.com/office/drawing/2014/main" val="2865551544"/>
                    </a:ext>
                  </a:extLst>
                </a:gridCol>
                <a:gridCol w="977402">
                  <a:extLst>
                    <a:ext uri="{9D8B030D-6E8A-4147-A177-3AD203B41FA5}">
                      <a16:colId xmlns:a16="http://schemas.microsoft.com/office/drawing/2014/main" val="1227255482"/>
                    </a:ext>
                  </a:extLst>
                </a:gridCol>
                <a:gridCol w="977402">
                  <a:extLst>
                    <a:ext uri="{9D8B030D-6E8A-4147-A177-3AD203B41FA5}">
                      <a16:colId xmlns:a16="http://schemas.microsoft.com/office/drawing/2014/main" val="1048308183"/>
                    </a:ext>
                  </a:extLst>
                </a:gridCol>
                <a:gridCol w="977402">
                  <a:extLst>
                    <a:ext uri="{9D8B030D-6E8A-4147-A177-3AD203B41FA5}">
                      <a16:colId xmlns:a16="http://schemas.microsoft.com/office/drawing/2014/main" val="971552956"/>
                    </a:ext>
                  </a:extLst>
                </a:gridCol>
                <a:gridCol w="977402">
                  <a:extLst>
                    <a:ext uri="{9D8B030D-6E8A-4147-A177-3AD203B41FA5}">
                      <a16:colId xmlns:a16="http://schemas.microsoft.com/office/drawing/2014/main" val="1106754184"/>
                    </a:ext>
                  </a:extLst>
                </a:gridCol>
              </a:tblGrid>
              <a:tr h="344131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生活科學與</a:t>
                      </a:r>
                      <a:endParaRPr lang="en-US" altLang="zh-TW" sz="10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實驗</a:t>
                      </a:r>
                      <a:r>
                        <a:rPr lang="en-US" altLang="zh-TW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altLang="zh-TW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0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/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生活科學與</a:t>
                      </a:r>
                      <a:endParaRPr lang="en-US" altLang="zh-TW" sz="10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實驗</a:t>
                      </a:r>
                      <a:r>
                        <a:rPr lang="en-US" altLang="zh-TW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altLang="zh-TW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0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/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皮膚生理學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/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髮型創意設計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/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實務實習</a:t>
                      </a:r>
                      <a:r>
                        <a:rPr lang="en-US" altLang="zh-TW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altLang="zh-TW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0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/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實務實習</a:t>
                      </a:r>
                      <a:r>
                        <a:rPr lang="en-US" altLang="zh-TW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altLang="zh-TW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0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/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校外實習</a:t>
                      </a:r>
                      <a:r>
                        <a:rPr lang="en-US" altLang="zh-TW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altLang="zh-TW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0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/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校外實習</a:t>
                      </a:r>
                      <a:r>
                        <a:rPr lang="en-US" altLang="zh-TW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altLang="zh-TW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0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/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28450286"/>
                  </a:ext>
                </a:extLst>
              </a:tr>
              <a:tr h="344131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多媒體藝術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/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彩妝實作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/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護膚實作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/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色彩藝術美學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/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整體造型設計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/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專題製作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/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/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/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53619163"/>
                  </a:ext>
                </a:extLst>
              </a:tr>
              <a:tr h="37864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美容造型</a:t>
                      </a:r>
                      <a:endParaRPr lang="en-US" altLang="zh-TW" sz="10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設計圖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/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手足保養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/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美甲實作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/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衛生法規與</a:t>
                      </a:r>
                      <a:endParaRPr lang="en-US" altLang="zh-TW" sz="10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案例研究</a:t>
                      </a:r>
                      <a:endParaRPr lang="en-US" altLang="zh-TW" sz="10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/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美容儀器學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/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專業倫理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/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/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/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20490485"/>
                  </a:ext>
                </a:extLst>
              </a:tr>
              <a:tr h="344131">
                <a:tc>
                  <a:txBody>
                    <a:bodyPr/>
                    <a:lstStyle/>
                    <a:p>
                      <a:pPr algn="ctr"/>
                      <a:endParaRPr lang="zh-TW" altLang="en-US" sz="10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/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b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/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化妝品調製與實驗</a:t>
                      </a:r>
                      <a:r>
                        <a:rPr lang="en-US" altLang="zh-TW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altLang="zh-TW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0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/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化妝品調製與實驗</a:t>
                      </a:r>
                      <a:r>
                        <a:rPr lang="en-US" altLang="zh-TW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altLang="zh-TW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0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/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/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/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/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/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233774960"/>
                  </a:ext>
                </a:extLst>
              </a:tr>
            </a:tbl>
          </a:graphicData>
        </a:graphic>
      </p:graphicFrame>
      <p:sp>
        <p:nvSpPr>
          <p:cNvPr id="118" name="文字方塊 117"/>
          <p:cNvSpPr txBox="1"/>
          <p:nvPr/>
        </p:nvSpPr>
        <p:spPr>
          <a:xfrm>
            <a:off x="131862" y="3607959"/>
            <a:ext cx="940404" cy="638395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美容類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119" name="表格 1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084865"/>
              </p:ext>
            </p:extLst>
          </p:nvPr>
        </p:nvGraphicFramePr>
        <p:xfrm>
          <a:off x="1192812" y="2722868"/>
          <a:ext cx="7819224" cy="22732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7403">
                  <a:extLst>
                    <a:ext uri="{9D8B030D-6E8A-4147-A177-3AD203B41FA5}">
                      <a16:colId xmlns:a16="http://schemas.microsoft.com/office/drawing/2014/main" val="312473858"/>
                    </a:ext>
                  </a:extLst>
                </a:gridCol>
                <a:gridCol w="977403">
                  <a:extLst>
                    <a:ext uri="{9D8B030D-6E8A-4147-A177-3AD203B41FA5}">
                      <a16:colId xmlns:a16="http://schemas.microsoft.com/office/drawing/2014/main" val="2216997081"/>
                    </a:ext>
                  </a:extLst>
                </a:gridCol>
                <a:gridCol w="977403">
                  <a:extLst>
                    <a:ext uri="{9D8B030D-6E8A-4147-A177-3AD203B41FA5}">
                      <a16:colId xmlns:a16="http://schemas.microsoft.com/office/drawing/2014/main" val="2443328336"/>
                    </a:ext>
                  </a:extLst>
                </a:gridCol>
                <a:gridCol w="977403">
                  <a:extLst>
                    <a:ext uri="{9D8B030D-6E8A-4147-A177-3AD203B41FA5}">
                      <a16:colId xmlns:a16="http://schemas.microsoft.com/office/drawing/2014/main" val="2865551544"/>
                    </a:ext>
                  </a:extLst>
                </a:gridCol>
                <a:gridCol w="977403">
                  <a:extLst>
                    <a:ext uri="{9D8B030D-6E8A-4147-A177-3AD203B41FA5}">
                      <a16:colId xmlns:a16="http://schemas.microsoft.com/office/drawing/2014/main" val="1227255482"/>
                    </a:ext>
                  </a:extLst>
                </a:gridCol>
                <a:gridCol w="977403">
                  <a:extLst>
                    <a:ext uri="{9D8B030D-6E8A-4147-A177-3AD203B41FA5}">
                      <a16:colId xmlns:a16="http://schemas.microsoft.com/office/drawing/2014/main" val="1048308183"/>
                    </a:ext>
                  </a:extLst>
                </a:gridCol>
                <a:gridCol w="977403">
                  <a:extLst>
                    <a:ext uri="{9D8B030D-6E8A-4147-A177-3AD203B41FA5}">
                      <a16:colId xmlns:a16="http://schemas.microsoft.com/office/drawing/2014/main" val="971552956"/>
                    </a:ext>
                  </a:extLst>
                </a:gridCol>
                <a:gridCol w="977403">
                  <a:extLst>
                    <a:ext uri="{9D8B030D-6E8A-4147-A177-3AD203B41FA5}">
                      <a16:colId xmlns:a16="http://schemas.microsoft.com/office/drawing/2014/main" val="1106754184"/>
                    </a:ext>
                  </a:extLst>
                </a:gridCol>
              </a:tblGrid>
              <a:tr h="34413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TW" alt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   飾品製作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微電腦應用與實務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造型原理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美容韓語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特效化妝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彩繪設計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28450286"/>
                  </a:ext>
                </a:extLst>
              </a:tr>
              <a:tr h="34413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△口語表達與技巧</a:t>
                      </a:r>
                      <a:endParaRPr lang="en-US" alt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△實用韓語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美容營養學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新娘秘書實務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影視彩妝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53619163"/>
                  </a:ext>
                </a:extLst>
              </a:tr>
              <a:tr h="37864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1000" b="0" kern="120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zh-TW" altLang="en-US" sz="20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品牌行銷企劃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香精香料學</a:t>
                      </a:r>
                      <a:endParaRPr lang="en-US" alt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概論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美姿美儀學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醫學美容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20490485"/>
                  </a:ext>
                </a:extLst>
              </a:tr>
              <a:tr h="37864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1000" b="0" kern="120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zh-TW" altLang="en-US" sz="20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中藥化妝品學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商品包裝與</a:t>
                      </a:r>
                      <a:endParaRPr lang="en-US" alt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設計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美容養生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061950549"/>
                  </a:ext>
                </a:extLst>
              </a:tr>
              <a:tr h="34413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1000" b="0" kern="120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化妝品原料學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調香藝術</a:t>
                      </a: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芳香精油應用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233774960"/>
                  </a:ext>
                </a:extLst>
              </a:tr>
              <a:tr h="34413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1000" b="0" kern="120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209399901"/>
                  </a:ext>
                </a:extLst>
              </a:tr>
            </a:tbl>
          </a:graphicData>
        </a:graphic>
      </p:graphicFrame>
      <p:sp>
        <p:nvSpPr>
          <p:cNvPr id="120" name="文字方塊 119"/>
          <p:cNvSpPr txBox="1"/>
          <p:nvPr/>
        </p:nvSpPr>
        <p:spPr>
          <a:xfrm>
            <a:off x="131862" y="5394592"/>
            <a:ext cx="940404" cy="638395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美髮類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121" name="表格 1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4932938"/>
              </p:ext>
            </p:extLst>
          </p:nvPr>
        </p:nvGraphicFramePr>
        <p:xfrm>
          <a:off x="1192812" y="5084219"/>
          <a:ext cx="7819224" cy="14110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7403">
                  <a:extLst>
                    <a:ext uri="{9D8B030D-6E8A-4147-A177-3AD203B41FA5}">
                      <a16:colId xmlns:a16="http://schemas.microsoft.com/office/drawing/2014/main" val="312473858"/>
                    </a:ext>
                  </a:extLst>
                </a:gridCol>
                <a:gridCol w="977403">
                  <a:extLst>
                    <a:ext uri="{9D8B030D-6E8A-4147-A177-3AD203B41FA5}">
                      <a16:colId xmlns:a16="http://schemas.microsoft.com/office/drawing/2014/main" val="2216997081"/>
                    </a:ext>
                  </a:extLst>
                </a:gridCol>
                <a:gridCol w="977403">
                  <a:extLst>
                    <a:ext uri="{9D8B030D-6E8A-4147-A177-3AD203B41FA5}">
                      <a16:colId xmlns:a16="http://schemas.microsoft.com/office/drawing/2014/main" val="2443328336"/>
                    </a:ext>
                  </a:extLst>
                </a:gridCol>
                <a:gridCol w="977403">
                  <a:extLst>
                    <a:ext uri="{9D8B030D-6E8A-4147-A177-3AD203B41FA5}">
                      <a16:colId xmlns:a16="http://schemas.microsoft.com/office/drawing/2014/main" val="2865551544"/>
                    </a:ext>
                  </a:extLst>
                </a:gridCol>
                <a:gridCol w="977403">
                  <a:extLst>
                    <a:ext uri="{9D8B030D-6E8A-4147-A177-3AD203B41FA5}">
                      <a16:colId xmlns:a16="http://schemas.microsoft.com/office/drawing/2014/main" val="1227255482"/>
                    </a:ext>
                  </a:extLst>
                </a:gridCol>
                <a:gridCol w="977403">
                  <a:extLst>
                    <a:ext uri="{9D8B030D-6E8A-4147-A177-3AD203B41FA5}">
                      <a16:colId xmlns:a16="http://schemas.microsoft.com/office/drawing/2014/main" val="1048308183"/>
                    </a:ext>
                  </a:extLst>
                </a:gridCol>
                <a:gridCol w="977403">
                  <a:extLst>
                    <a:ext uri="{9D8B030D-6E8A-4147-A177-3AD203B41FA5}">
                      <a16:colId xmlns:a16="http://schemas.microsoft.com/office/drawing/2014/main" val="971552956"/>
                    </a:ext>
                  </a:extLst>
                </a:gridCol>
                <a:gridCol w="977403">
                  <a:extLst>
                    <a:ext uri="{9D8B030D-6E8A-4147-A177-3AD203B41FA5}">
                      <a16:colId xmlns:a16="http://schemas.microsoft.com/office/drawing/2014/main" val="1106754184"/>
                    </a:ext>
                  </a:extLst>
                </a:gridCol>
              </a:tblGrid>
              <a:tr h="34413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飾品製作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微電腦應用與</a:t>
                      </a:r>
                      <a:r>
                        <a:rPr lang="zh-TW" alt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實務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造型原理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美容韓語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新娘秘書實務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芳香精油應用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zh-TW" altLang="en-US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zh-TW" altLang="en-US" sz="1000" b="0" kern="120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28450286"/>
                  </a:ext>
                </a:extLst>
              </a:tr>
              <a:tr h="34413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△口語表達技巧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品牌行銷企劃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生技化妝品學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△溝通色彩學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zh-TW" altLang="en-US" sz="1000" b="0" kern="120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zh-TW" altLang="en-US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53619163"/>
                  </a:ext>
                </a:extLst>
              </a:tr>
              <a:tr h="37864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化妝品原料學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毛髮技術實務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zh-TW" altLang="en-US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zh-TW" altLang="en-US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20490485"/>
                  </a:ext>
                </a:extLst>
              </a:tr>
              <a:tr h="34413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中藥化妝品學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保養品配方學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zh-TW" altLang="en-US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zh-TW" altLang="en-US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233774960"/>
                  </a:ext>
                </a:extLst>
              </a:tr>
            </a:tbl>
          </a:graphicData>
        </a:graphic>
      </p:graphicFrame>
      <p:graphicFrame>
        <p:nvGraphicFramePr>
          <p:cNvPr id="122" name="表格 1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9403821"/>
              </p:ext>
            </p:extLst>
          </p:nvPr>
        </p:nvGraphicFramePr>
        <p:xfrm>
          <a:off x="9131203" y="2722868"/>
          <a:ext cx="2860012" cy="22732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30006">
                  <a:extLst>
                    <a:ext uri="{9D8B030D-6E8A-4147-A177-3AD203B41FA5}">
                      <a16:colId xmlns:a16="http://schemas.microsoft.com/office/drawing/2014/main" val="971552956"/>
                    </a:ext>
                  </a:extLst>
                </a:gridCol>
                <a:gridCol w="1430006">
                  <a:extLst>
                    <a:ext uri="{9D8B030D-6E8A-4147-A177-3AD203B41FA5}">
                      <a16:colId xmlns:a16="http://schemas.microsoft.com/office/drawing/2014/main" val="1106754184"/>
                    </a:ext>
                  </a:extLst>
                </a:gridCol>
              </a:tblGrid>
              <a:tr h="227322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美容丙級證照</a:t>
                      </a:r>
                    </a:p>
                    <a:p>
                      <a:pPr marL="0" algn="ctr" defTabSz="914400" rtl="0" eaLnBrk="1" latinLnBrk="0" hangingPunct="1"/>
                      <a:r>
                        <a:rPr lang="zh-TW" altLang="en-US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美容乙級證照</a:t>
                      </a:r>
                    </a:p>
                    <a:p>
                      <a:pPr marL="0" algn="ctr" defTabSz="914400" rtl="0" eaLnBrk="1" latinLnBrk="0" hangingPunct="1"/>
                      <a:r>
                        <a:rPr lang="zh-TW" altLang="en-US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國際芳療師證照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美容師</a:t>
                      </a:r>
                    </a:p>
                    <a:p>
                      <a:pPr marL="0" algn="ctr" defTabSz="914400" rtl="0" eaLnBrk="1" latinLnBrk="0" hangingPunct="1"/>
                      <a:r>
                        <a:rPr lang="zh-TW" altLang="en-US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美容芳療師</a:t>
                      </a:r>
                    </a:p>
                    <a:p>
                      <a:pPr marL="0" algn="ctr" defTabSz="914400" rtl="0" eaLnBrk="1" latinLnBrk="0" hangingPunct="1"/>
                      <a:r>
                        <a:rPr lang="zh-TW" altLang="en-US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化妝品專櫃彩妝師</a:t>
                      </a:r>
                    </a:p>
                    <a:p>
                      <a:pPr marL="0" algn="ctr" defTabSz="914400" rtl="0" eaLnBrk="1" latinLnBrk="0" hangingPunct="1"/>
                      <a:r>
                        <a:rPr lang="zh-TW" altLang="en-US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皮膚管理師</a:t>
                      </a:r>
                    </a:p>
                    <a:p>
                      <a:pPr marL="0" algn="ctr" defTabSz="914400" rtl="0" eaLnBrk="1" latinLnBrk="0" hangingPunct="1"/>
                      <a:r>
                        <a:rPr lang="zh-TW" altLang="en-US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美容沙龍經營者</a:t>
                      </a:r>
                    </a:p>
                    <a:p>
                      <a:pPr marL="0" algn="ctr" defTabSz="914400" rtl="0" eaLnBrk="1" latinLnBrk="0" hangingPunct="1"/>
                      <a:r>
                        <a:rPr lang="zh-TW" altLang="en-US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保養品配方設計師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28450286"/>
                  </a:ext>
                </a:extLst>
              </a:tr>
            </a:tbl>
          </a:graphicData>
        </a:graphic>
      </p:graphicFrame>
      <p:graphicFrame>
        <p:nvGraphicFramePr>
          <p:cNvPr id="123" name="表格 1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2489982"/>
              </p:ext>
            </p:extLst>
          </p:nvPr>
        </p:nvGraphicFramePr>
        <p:xfrm>
          <a:off x="9131203" y="5084219"/>
          <a:ext cx="2860012" cy="14110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30006">
                  <a:extLst>
                    <a:ext uri="{9D8B030D-6E8A-4147-A177-3AD203B41FA5}">
                      <a16:colId xmlns:a16="http://schemas.microsoft.com/office/drawing/2014/main" val="971552956"/>
                    </a:ext>
                  </a:extLst>
                </a:gridCol>
                <a:gridCol w="1430006">
                  <a:extLst>
                    <a:ext uri="{9D8B030D-6E8A-4147-A177-3AD203B41FA5}">
                      <a16:colId xmlns:a16="http://schemas.microsoft.com/office/drawing/2014/main" val="1106754184"/>
                    </a:ext>
                  </a:extLst>
                </a:gridCol>
              </a:tblGrid>
              <a:tr h="141103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女子美髮丙級證照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女子美髮乙級證照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男子理髮丙級證照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男子理髮乙級證照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美髮沙龍設計師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整體造型師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專業新娘秘書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頭皮養護師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28450286"/>
                  </a:ext>
                </a:extLst>
              </a:tr>
            </a:tbl>
          </a:graphicData>
        </a:graphic>
      </p:graphicFrame>
      <p:sp>
        <p:nvSpPr>
          <p:cNvPr id="18" name="文字方塊 17"/>
          <p:cNvSpPr txBox="1"/>
          <p:nvPr/>
        </p:nvSpPr>
        <p:spPr>
          <a:xfrm>
            <a:off x="131862" y="7006207"/>
            <a:ext cx="940404" cy="63839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美甲類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19" name="表格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3093353"/>
              </p:ext>
            </p:extLst>
          </p:nvPr>
        </p:nvGraphicFramePr>
        <p:xfrm>
          <a:off x="1192812" y="6583386"/>
          <a:ext cx="7819224" cy="14110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7403">
                  <a:extLst>
                    <a:ext uri="{9D8B030D-6E8A-4147-A177-3AD203B41FA5}">
                      <a16:colId xmlns:a16="http://schemas.microsoft.com/office/drawing/2014/main" val="312473858"/>
                    </a:ext>
                  </a:extLst>
                </a:gridCol>
                <a:gridCol w="977403">
                  <a:extLst>
                    <a:ext uri="{9D8B030D-6E8A-4147-A177-3AD203B41FA5}">
                      <a16:colId xmlns:a16="http://schemas.microsoft.com/office/drawing/2014/main" val="2216997081"/>
                    </a:ext>
                  </a:extLst>
                </a:gridCol>
                <a:gridCol w="977403">
                  <a:extLst>
                    <a:ext uri="{9D8B030D-6E8A-4147-A177-3AD203B41FA5}">
                      <a16:colId xmlns:a16="http://schemas.microsoft.com/office/drawing/2014/main" val="2443328336"/>
                    </a:ext>
                  </a:extLst>
                </a:gridCol>
                <a:gridCol w="977403">
                  <a:extLst>
                    <a:ext uri="{9D8B030D-6E8A-4147-A177-3AD203B41FA5}">
                      <a16:colId xmlns:a16="http://schemas.microsoft.com/office/drawing/2014/main" val="2865551544"/>
                    </a:ext>
                  </a:extLst>
                </a:gridCol>
                <a:gridCol w="977403">
                  <a:extLst>
                    <a:ext uri="{9D8B030D-6E8A-4147-A177-3AD203B41FA5}">
                      <a16:colId xmlns:a16="http://schemas.microsoft.com/office/drawing/2014/main" val="1227255482"/>
                    </a:ext>
                  </a:extLst>
                </a:gridCol>
                <a:gridCol w="977403">
                  <a:extLst>
                    <a:ext uri="{9D8B030D-6E8A-4147-A177-3AD203B41FA5}">
                      <a16:colId xmlns:a16="http://schemas.microsoft.com/office/drawing/2014/main" val="1048308183"/>
                    </a:ext>
                  </a:extLst>
                </a:gridCol>
                <a:gridCol w="977403">
                  <a:extLst>
                    <a:ext uri="{9D8B030D-6E8A-4147-A177-3AD203B41FA5}">
                      <a16:colId xmlns:a16="http://schemas.microsoft.com/office/drawing/2014/main" val="971552956"/>
                    </a:ext>
                  </a:extLst>
                </a:gridCol>
                <a:gridCol w="977403">
                  <a:extLst>
                    <a:ext uri="{9D8B030D-6E8A-4147-A177-3AD203B41FA5}">
                      <a16:colId xmlns:a16="http://schemas.microsoft.com/office/drawing/2014/main" val="1106754184"/>
                    </a:ext>
                  </a:extLst>
                </a:gridCol>
              </a:tblGrid>
              <a:tr h="34413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微電腦應用與</a:t>
                      </a:r>
                      <a:r>
                        <a:rPr lang="zh-TW" sz="10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實</a:t>
                      </a:r>
                      <a:r>
                        <a:rPr lang="zh-TW" altLang="en-US" sz="10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務</a:t>
                      </a:r>
                      <a:endParaRPr lang="zh-TW" sz="1000" b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△實用韓語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美容韓語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商品包裝與</a:t>
                      </a:r>
                      <a:endParaRPr lang="en-US" alt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設計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zh-TW" altLang="en-US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zh-TW" altLang="en-US" sz="1000" b="0" kern="120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28450286"/>
                  </a:ext>
                </a:extLst>
              </a:tr>
              <a:tr h="34413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△口語表達技巧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造型原理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生技化妝品學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調香藝術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zh-TW" altLang="en-US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zh-TW" altLang="en-US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53619163"/>
                  </a:ext>
                </a:extLst>
              </a:tr>
              <a:tr h="37864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品牌行銷企劃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香精香料學</a:t>
                      </a:r>
                      <a:endParaRPr lang="en-US" alt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概論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△溝通色彩學</a:t>
                      </a: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zh-TW" altLang="en-US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zh-TW" altLang="en-US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20490485"/>
                  </a:ext>
                </a:extLst>
              </a:tr>
              <a:tr h="34413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化妝品原料學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zh-TW" altLang="en-US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zh-TW" altLang="en-US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233774960"/>
                  </a:ext>
                </a:extLst>
              </a:tr>
            </a:tbl>
          </a:graphicData>
        </a:graphic>
      </p:graphicFrame>
      <p:graphicFrame>
        <p:nvGraphicFramePr>
          <p:cNvPr id="20" name="表格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2695404"/>
              </p:ext>
            </p:extLst>
          </p:nvPr>
        </p:nvGraphicFramePr>
        <p:xfrm>
          <a:off x="9131203" y="6583386"/>
          <a:ext cx="2860012" cy="14110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30006">
                  <a:extLst>
                    <a:ext uri="{9D8B030D-6E8A-4147-A177-3AD203B41FA5}">
                      <a16:colId xmlns:a16="http://schemas.microsoft.com/office/drawing/2014/main" val="971552956"/>
                    </a:ext>
                  </a:extLst>
                </a:gridCol>
                <a:gridCol w="1430006">
                  <a:extLst>
                    <a:ext uri="{9D8B030D-6E8A-4147-A177-3AD203B41FA5}">
                      <a16:colId xmlns:a16="http://schemas.microsoft.com/office/drawing/2014/main" val="1106754184"/>
                    </a:ext>
                  </a:extLst>
                </a:gridCol>
              </a:tblGrid>
              <a:tr h="141103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美國密西根</a:t>
                      </a:r>
                      <a:r>
                        <a:rPr lang="en-US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MNS</a:t>
                      </a:r>
                      <a:endParaRPr lang="zh-TW" sz="12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C</a:t>
                      </a: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級凝膠美甲師</a:t>
                      </a:r>
                      <a:endParaRPr lang="en-US" altLang="zh-TW" sz="12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證照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美甲造型藝術師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半永久彩妝師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284502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0409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3070860" y="115061"/>
            <a:ext cx="5625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111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學年度  四技進修部 時尚造型與設計系 課程地圖</a:t>
            </a: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4331768"/>
              </p:ext>
            </p:extLst>
          </p:nvPr>
        </p:nvGraphicFramePr>
        <p:xfrm>
          <a:off x="1192821" y="531841"/>
          <a:ext cx="1079839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1060">
                  <a:extLst>
                    <a:ext uri="{9D8B030D-6E8A-4147-A177-3AD203B41FA5}">
                      <a16:colId xmlns:a16="http://schemas.microsoft.com/office/drawing/2014/main" val="4072071021"/>
                    </a:ext>
                  </a:extLst>
                </a:gridCol>
                <a:gridCol w="981060">
                  <a:extLst>
                    <a:ext uri="{9D8B030D-6E8A-4147-A177-3AD203B41FA5}">
                      <a16:colId xmlns:a16="http://schemas.microsoft.com/office/drawing/2014/main" val="18930049"/>
                    </a:ext>
                  </a:extLst>
                </a:gridCol>
                <a:gridCol w="981060">
                  <a:extLst>
                    <a:ext uri="{9D8B030D-6E8A-4147-A177-3AD203B41FA5}">
                      <a16:colId xmlns:a16="http://schemas.microsoft.com/office/drawing/2014/main" val="1237716597"/>
                    </a:ext>
                  </a:extLst>
                </a:gridCol>
                <a:gridCol w="981060">
                  <a:extLst>
                    <a:ext uri="{9D8B030D-6E8A-4147-A177-3AD203B41FA5}">
                      <a16:colId xmlns:a16="http://schemas.microsoft.com/office/drawing/2014/main" val="987472347"/>
                    </a:ext>
                  </a:extLst>
                </a:gridCol>
                <a:gridCol w="981060">
                  <a:extLst>
                    <a:ext uri="{9D8B030D-6E8A-4147-A177-3AD203B41FA5}">
                      <a16:colId xmlns:a16="http://schemas.microsoft.com/office/drawing/2014/main" val="1899264473"/>
                    </a:ext>
                  </a:extLst>
                </a:gridCol>
                <a:gridCol w="981060">
                  <a:extLst>
                    <a:ext uri="{9D8B030D-6E8A-4147-A177-3AD203B41FA5}">
                      <a16:colId xmlns:a16="http://schemas.microsoft.com/office/drawing/2014/main" val="4227953061"/>
                    </a:ext>
                  </a:extLst>
                </a:gridCol>
                <a:gridCol w="981060">
                  <a:extLst>
                    <a:ext uri="{9D8B030D-6E8A-4147-A177-3AD203B41FA5}">
                      <a16:colId xmlns:a16="http://schemas.microsoft.com/office/drawing/2014/main" val="2879392193"/>
                    </a:ext>
                  </a:extLst>
                </a:gridCol>
                <a:gridCol w="940019">
                  <a:extLst>
                    <a:ext uri="{9D8B030D-6E8A-4147-A177-3AD203B41FA5}">
                      <a16:colId xmlns:a16="http://schemas.microsoft.com/office/drawing/2014/main" val="291409350"/>
                    </a:ext>
                  </a:extLst>
                </a:gridCol>
                <a:gridCol w="1495478">
                  <a:extLst>
                    <a:ext uri="{9D8B030D-6E8A-4147-A177-3AD203B41FA5}">
                      <a16:colId xmlns:a16="http://schemas.microsoft.com/office/drawing/2014/main" val="3295434754"/>
                    </a:ext>
                  </a:extLst>
                </a:gridCol>
                <a:gridCol w="1495478">
                  <a:extLst>
                    <a:ext uri="{9D8B030D-6E8A-4147-A177-3AD203B41FA5}">
                      <a16:colId xmlns:a16="http://schemas.microsoft.com/office/drawing/2014/main" val="41687166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三上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三下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四上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四下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證照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畢業出路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4569449"/>
                  </a:ext>
                </a:extLst>
              </a:tr>
            </a:tbl>
          </a:graphicData>
        </a:graphic>
      </p:graphicFrame>
      <p:cxnSp>
        <p:nvCxnSpPr>
          <p:cNvPr id="56" name="直線接點 55"/>
          <p:cNvCxnSpPr/>
          <p:nvPr/>
        </p:nvCxnSpPr>
        <p:spPr>
          <a:xfrm>
            <a:off x="131862" y="2634738"/>
            <a:ext cx="11859353" cy="0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16" name="文字方塊 115"/>
          <p:cNvSpPr txBox="1"/>
          <p:nvPr/>
        </p:nvSpPr>
        <p:spPr>
          <a:xfrm>
            <a:off x="131863" y="1380693"/>
            <a:ext cx="940404" cy="36073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系專業必修</a:t>
            </a:r>
          </a:p>
        </p:txBody>
      </p:sp>
      <p:graphicFrame>
        <p:nvGraphicFramePr>
          <p:cNvPr id="117" name="表格 1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330719"/>
              </p:ext>
            </p:extLst>
          </p:nvPr>
        </p:nvGraphicFramePr>
        <p:xfrm>
          <a:off x="1192820" y="973216"/>
          <a:ext cx="7819216" cy="14110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7402">
                  <a:extLst>
                    <a:ext uri="{9D8B030D-6E8A-4147-A177-3AD203B41FA5}">
                      <a16:colId xmlns:a16="http://schemas.microsoft.com/office/drawing/2014/main" val="312473858"/>
                    </a:ext>
                  </a:extLst>
                </a:gridCol>
                <a:gridCol w="977402">
                  <a:extLst>
                    <a:ext uri="{9D8B030D-6E8A-4147-A177-3AD203B41FA5}">
                      <a16:colId xmlns:a16="http://schemas.microsoft.com/office/drawing/2014/main" val="2216997081"/>
                    </a:ext>
                  </a:extLst>
                </a:gridCol>
                <a:gridCol w="977402">
                  <a:extLst>
                    <a:ext uri="{9D8B030D-6E8A-4147-A177-3AD203B41FA5}">
                      <a16:colId xmlns:a16="http://schemas.microsoft.com/office/drawing/2014/main" val="2443328336"/>
                    </a:ext>
                  </a:extLst>
                </a:gridCol>
                <a:gridCol w="977402">
                  <a:extLst>
                    <a:ext uri="{9D8B030D-6E8A-4147-A177-3AD203B41FA5}">
                      <a16:colId xmlns:a16="http://schemas.microsoft.com/office/drawing/2014/main" val="2865551544"/>
                    </a:ext>
                  </a:extLst>
                </a:gridCol>
                <a:gridCol w="977402">
                  <a:extLst>
                    <a:ext uri="{9D8B030D-6E8A-4147-A177-3AD203B41FA5}">
                      <a16:colId xmlns:a16="http://schemas.microsoft.com/office/drawing/2014/main" val="1227255482"/>
                    </a:ext>
                  </a:extLst>
                </a:gridCol>
                <a:gridCol w="977402">
                  <a:extLst>
                    <a:ext uri="{9D8B030D-6E8A-4147-A177-3AD203B41FA5}">
                      <a16:colId xmlns:a16="http://schemas.microsoft.com/office/drawing/2014/main" val="1048308183"/>
                    </a:ext>
                  </a:extLst>
                </a:gridCol>
                <a:gridCol w="977402">
                  <a:extLst>
                    <a:ext uri="{9D8B030D-6E8A-4147-A177-3AD203B41FA5}">
                      <a16:colId xmlns:a16="http://schemas.microsoft.com/office/drawing/2014/main" val="971552956"/>
                    </a:ext>
                  </a:extLst>
                </a:gridCol>
                <a:gridCol w="977402">
                  <a:extLst>
                    <a:ext uri="{9D8B030D-6E8A-4147-A177-3AD203B41FA5}">
                      <a16:colId xmlns:a16="http://schemas.microsoft.com/office/drawing/2014/main" val="1106754184"/>
                    </a:ext>
                  </a:extLst>
                </a:gridCol>
              </a:tblGrid>
              <a:tr h="34413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生活科</a:t>
                      </a:r>
                      <a:r>
                        <a:rPr lang="zh-TW" alt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學</a:t>
                      </a: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與</a:t>
                      </a:r>
                      <a:endParaRPr lang="en-US" alt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實驗</a:t>
                      </a: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一</a:t>
                      </a: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生活科</a:t>
                      </a:r>
                      <a:r>
                        <a:rPr lang="zh-TW" alt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學</a:t>
                      </a: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與</a:t>
                      </a:r>
                      <a:endParaRPr lang="en-US" alt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實驗</a:t>
                      </a: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二</a:t>
                      </a: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護膚實作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化妝品調製與實驗</a:t>
                      </a:r>
                      <a:r>
                        <a:rPr lang="x-none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二</a:t>
                      </a:r>
                      <a:r>
                        <a:rPr lang="x-none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基礎彩妝實作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衛生法規與案例研究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美容儀器學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專題製作</a:t>
                      </a:r>
                      <a:r>
                        <a:rPr lang="en-US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二</a:t>
                      </a:r>
                      <a:r>
                        <a:rPr lang="en-US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endParaRPr lang="zh-TW" sz="1000" b="0" kern="120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28450286"/>
                  </a:ext>
                </a:extLst>
              </a:tr>
              <a:tr h="34413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多媒體藝術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時尚造型概論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皮膚生理學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色彩藝術美學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皮膚管理學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進階彩妝實作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專題製作</a:t>
                      </a: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一</a:t>
                      </a: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化妝品行銷學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53619163"/>
                  </a:ext>
                </a:extLst>
              </a:tr>
              <a:tr h="37864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基礎素描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手足保養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化妝品調製與實驗</a:t>
                      </a:r>
                      <a:r>
                        <a:rPr lang="x-none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一</a:t>
                      </a:r>
                      <a:r>
                        <a:rPr lang="x-none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美甲實作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髮型創意設計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整體造型設計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r>
                        <a:rPr lang="zh-TW" altLang="en-US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專業倫理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20490485"/>
                  </a:ext>
                </a:extLst>
              </a:tr>
              <a:tr h="34413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美容造型</a:t>
                      </a:r>
                      <a:endParaRPr lang="en-US" alt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設計圖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x-none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alt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造型原理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婚禮顧問與企劃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233774960"/>
                  </a:ext>
                </a:extLst>
              </a:tr>
            </a:tbl>
          </a:graphicData>
        </a:graphic>
      </p:graphicFrame>
      <p:sp>
        <p:nvSpPr>
          <p:cNvPr id="118" name="文字方塊 117"/>
          <p:cNvSpPr txBox="1"/>
          <p:nvPr/>
        </p:nvSpPr>
        <p:spPr>
          <a:xfrm>
            <a:off x="131862" y="3126446"/>
            <a:ext cx="940404" cy="638395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美容類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119" name="表格 1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9211179"/>
              </p:ext>
            </p:extLst>
          </p:nvPr>
        </p:nvGraphicFramePr>
        <p:xfrm>
          <a:off x="1192812" y="2722868"/>
          <a:ext cx="7819224" cy="14455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7403">
                  <a:extLst>
                    <a:ext uri="{9D8B030D-6E8A-4147-A177-3AD203B41FA5}">
                      <a16:colId xmlns:a16="http://schemas.microsoft.com/office/drawing/2014/main" val="312473858"/>
                    </a:ext>
                  </a:extLst>
                </a:gridCol>
                <a:gridCol w="977403">
                  <a:extLst>
                    <a:ext uri="{9D8B030D-6E8A-4147-A177-3AD203B41FA5}">
                      <a16:colId xmlns:a16="http://schemas.microsoft.com/office/drawing/2014/main" val="2216997081"/>
                    </a:ext>
                  </a:extLst>
                </a:gridCol>
                <a:gridCol w="977403">
                  <a:extLst>
                    <a:ext uri="{9D8B030D-6E8A-4147-A177-3AD203B41FA5}">
                      <a16:colId xmlns:a16="http://schemas.microsoft.com/office/drawing/2014/main" val="2443328336"/>
                    </a:ext>
                  </a:extLst>
                </a:gridCol>
                <a:gridCol w="977403">
                  <a:extLst>
                    <a:ext uri="{9D8B030D-6E8A-4147-A177-3AD203B41FA5}">
                      <a16:colId xmlns:a16="http://schemas.microsoft.com/office/drawing/2014/main" val="2865551544"/>
                    </a:ext>
                  </a:extLst>
                </a:gridCol>
                <a:gridCol w="977403">
                  <a:extLst>
                    <a:ext uri="{9D8B030D-6E8A-4147-A177-3AD203B41FA5}">
                      <a16:colId xmlns:a16="http://schemas.microsoft.com/office/drawing/2014/main" val="1227255482"/>
                    </a:ext>
                  </a:extLst>
                </a:gridCol>
                <a:gridCol w="977403">
                  <a:extLst>
                    <a:ext uri="{9D8B030D-6E8A-4147-A177-3AD203B41FA5}">
                      <a16:colId xmlns:a16="http://schemas.microsoft.com/office/drawing/2014/main" val="1048308183"/>
                    </a:ext>
                  </a:extLst>
                </a:gridCol>
                <a:gridCol w="977403">
                  <a:extLst>
                    <a:ext uri="{9D8B030D-6E8A-4147-A177-3AD203B41FA5}">
                      <a16:colId xmlns:a16="http://schemas.microsoft.com/office/drawing/2014/main" val="971552956"/>
                    </a:ext>
                  </a:extLst>
                </a:gridCol>
                <a:gridCol w="977403">
                  <a:extLst>
                    <a:ext uri="{9D8B030D-6E8A-4147-A177-3AD203B41FA5}">
                      <a16:colId xmlns:a16="http://schemas.microsoft.com/office/drawing/2014/main" val="1106754184"/>
                    </a:ext>
                  </a:extLst>
                </a:gridCol>
              </a:tblGrid>
              <a:tr h="34413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飾品製作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微電腦應用與</a:t>
                      </a:r>
                      <a:r>
                        <a:rPr lang="zh-TW" alt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實務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實用韓語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美容韓語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特效化妝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彩繪設計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美姿美儀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醫學美容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28450286"/>
                  </a:ext>
                </a:extLst>
              </a:tr>
              <a:tr h="34413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品牌行銷企劃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美容營養學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保養品配方學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芳香精油應用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新娘秘書實務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美容養生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53619163"/>
                  </a:ext>
                </a:extLst>
              </a:tr>
              <a:tr h="37864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中藥化妝品學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香精香料學</a:t>
                      </a:r>
                      <a:endParaRPr lang="en-US" alt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概論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商品包裝</a:t>
                      </a:r>
                      <a:endParaRPr lang="en-US" alt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與設計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生技化妝品學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服裝設計</a:t>
                      </a: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化妝品機構</a:t>
                      </a:r>
                      <a:endParaRPr lang="en-US" alt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經營管理</a:t>
                      </a:r>
                      <a:r>
                        <a:rPr lang="en-US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alt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20490485"/>
                  </a:ext>
                </a:extLst>
              </a:tr>
              <a:tr h="37864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化妝品原料學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口語表達技巧</a:t>
                      </a: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061950549"/>
                  </a:ext>
                </a:extLst>
              </a:tr>
            </a:tbl>
          </a:graphicData>
        </a:graphic>
      </p:graphicFrame>
      <p:sp>
        <p:nvSpPr>
          <p:cNvPr id="120" name="文字方塊 119"/>
          <p:cNvSpPr txBox="1"/>
          <p:nvPr/>
        </p:nvSpPr>
        <p:spPr>
          <a:xfrm>
            <a:off x="131862" y="4814935"/>
            <a:ext cx="940404" cy="638395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美髮類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121" name="表格 1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714132"/>
              </p:ext>
            </p:extLst>
          </p:nvPr>
        </p:nvGraphicFramePr>
        <p:xfrm>
          <a:off x="1192812" y="4256549"/>
          <a:ext cx="7819224" cy="18210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7403">
                  <a:extLst>
                    <a:ext uri="{9D8B030D-6E8A-4147-A177-3AD203B41FA5}">
                      <a16:colId xmlns:a16="http://schemas.microsoft.com/office/drawing/2014/main" val="312473858"/>
                    </a:ext>
                  </a:extLst>
                </a:gridCol>
                <a:gridCol w="977403">
                  <a:extLst>
                    <a:ext uri="{9D8B030D-6E8A-4147-A177-3AD203B41FA5}">
                      <a16:colId xmlns:a16="http://schemas.microsoft.com/office/drawing/2014/main" val="2216997081"/>
                    </a:ext>
                  </a:extLst>
                </a:gridCol>
                <a:gridCol w="977403">
                  <a:extLst>
                    <a:ext uri="{9D8B030D-6E8A-4147-A177-3AD203B41FA5}">
                      <a16:colId xmlns:a16="http://schemas.microsoft.com/office/drawing/2014/main" val="2443328336"/>
                    </a:ext>
                  </a:extLst>
                </a:gridCol>
                <a:gridCol w="977403">
                  <a:extLst>
                    <a:ext uri="{9D8B030D-6E8A-4147-A177-3AD203B41FA5}">
                      <a16:colId xmlns:a16="http://schemas.microsoft.com/office/drawing/2014/main" val="2865551544"/>
                    </a:ext>
                  </a:extLst>
                </a:gridCol>
                <a:gridCol w="977403">
                  <a:extLst>
                    <a:ext uri="{9D8B030D-6E8A-4147-A177-3AD203B41FA5}">
                      <a16:colId xmlns:a16="http://schemas.microsoft.com/office/drawing/2014/main" val="1227255482"/>
                    </a:ext>
                  </a:extLst>
                </a:gridCol>
                <a:gridCol w="977403">
                  <a:extLst>
                    <a:ext uri="{9D8B030D-6E8A-4147-A177-3AD203B41FA5}">
                      <a16:colId xmlns:a16="http://schemas.microsoft.com/office/drawing/2014/main" val="1048308183"/>
                    </a:ext>
                  </a:extLst>
                </a:gridCol>
                <a:gridCol w="977403">
                  <a:extLst>
                    <a:ext uri="{9D8B030D-6E8A-4147-A177-3AD203B41FA5}">
                      <a16:colId xmlns:a16="http://schemas.microsoft.com/office/drawing/2014/main" val="971552956"/>
                    </a:ext>
                  </a:extLst>
                </a:gridCol>
                <a:gridCol w="977403">
                  <a:extLst>
                    <a:ext uri="{9D8B030D-6E8A-4147-A177-3AD203B41FA5}">
                      <a16:colId xmlns:a16="http://schemas.microsoft.com/office/drawing/2014/main" val="1106754184"/>
                    </a:ext>
                  </a:extLst>
                </a:gridCol>
              </a:tblGrid>
              <a:tr h="41004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飾品製作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微電腦應用與</a:t>
                      </a:r>
                      <a:r>
                        <a:rPr lang="zh-TW" alt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實務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實用韓語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美容韓語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保養品配方學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芳香精油應用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化妝品機構經營管理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28450286"/>
                  </a:ext>
                </a:extLst>
              </a:tr>
              <a:tr h="34413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品牌行銷企劃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口語表達技巧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剪髮實務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生技化妝品學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新娘秘書實務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53619163"/>
                  </a:ext>
                </a:extLst>
              </a:tr>
              <a:tr h="37864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化妝品原料學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調香藝術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20490485"/>
                  </a:ext>
                </a:extLst>
              </a:tr>
              <a:tr h="34413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中藥化妝品學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r>
                        <a:rPr lang="zh-TW" alt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溝通色彩學</a:t>
                      </a:r>
                      <a:r>
                        <a:rPr lang="en-US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alt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233774960"/>
                  </a:ext>
                </a:extLst>
              </a:tr>
              <a:tr h="34413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85287952"/>
                  </a:ext>
                </a:extLst>
              </a:tr>
            </a:tbl>
          </a:graphicData>
        </a:graphic>
      </p:graphicFrame>
      <p:graphicFrame>
        <p:nvGraphicFramePr>
          <p:cNvPr id="122" name="表格 1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9801872"/>
              </p:ext>
            </p:extLst>
          </p:nvPr>
        </p:nvGraphicFramePr>
        <p:xfrm>
          <a:off x="9131203" y="2722868"/>
          <a:ext cx="2860012" cy="14455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30006">
                  <a:extLst>
                    <a:ext uri="{9D8B030D-6E8A-4147-A177-3AD203B41FA5}">
                      <a16:colId xmlns:a16="http://schemas.microsoft.com/office/drawing/2014/main" val="971552956"/>
                    </a:ext>
                  </a:extLst>
                </a:gridCol>
                <a:gridCol w="1430006">
                  <a:extLst>
                    <a:ext uri="{9D8B030D-6E8A-4147-A177-3AD203B41FA5}">
                      <a16:colId xmlns:a16="http://schemas.microsoft.com/office/drawing/2014/main" val="1106754184"/>
                    </a:ext>
                  </a:extLst>
                </a:gridCol>
              </a:tblGrid>
              <a:tr h="144555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美容丙級證照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美容乙級證照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國際芳療師證照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美容師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美容芳療師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化妝品專櫃彩妝師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皮膚管理師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美容沙龍經營者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保養品配方設計師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28450286"/>
                  </a:ext>
                </a:extLst>
              </a:tr>
            </a:tbl>
          </a:graphicData>
        </a:graphic>
      </p:graphicFrame>
      <p:graphicFrame>
        <p:nvGraphicFramePr>
          <p:cNvPr id="123" name="表格 1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7864769"/>
              </p:ext>
            </p:extLst>
          </p:nvPr>
        </p:nvGraphicFramePr>
        <p:xfrm>
          <a:off x="9131203" y="4219246"/>
          <a:ext cx="2860012" cy="17924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30006">
                  <a:extLst>
                    <a:ext uri="{9D8B030D-6E8A-4147-A177-3AD203B41FA5}">
                      <a16:colId xmlns:a16="http://schemas.microsoft.com/office/drawing/2014/main" val="971552956"/>
                    </a:ext>
                  </a:extLst>
                </a:gridCol>
                <a:gridCol w="1430006">
                  <a:extLst>
                    <a:ext uri="{9D8B030D-6E8A-4147-A177-3AD203B41FA5}">
                      <a16:colId xmlns:a16="http://schemas.microsoft.com/office/drawing/2014/main" val="1106754184"/>
                    </a:ext>
                  </a:extLst>
                </a:gridCol>
              </a:tblGrid>
              <a:tr h="179247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女子美髮丙級證照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女子美髮乙級證照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男子理髮丙級證照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男子理髮乙級證照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美髮沙龍設計師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整體造型師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專業新娘秘書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頭皮養護師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28450286"/>
                  </a:ext>
                </a:extLst>
              </a:tr>
            </a:tbl>
          </a:graphicData>
        </a:graphic>
      </p:graphicFrame>
      <p:sp>
        <p:nvSpPr>
          <p:cNvPr id="18" name="文字方塊 17"/>
          <p:cNvSpPr txBox="1"/>
          <p:nvPr/>
        </p:nvSpPr>
        <p:spPr>
          <a:xfrm>
            <a:off x="131862" y="6486168"/>
            <a:ext cx="940404" cy="63839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美甲類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19" name="表格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0254437"/>
              </p:ext>
            </p:extLst>
          </p:nvPr>
        </p:nvGraphicFramePr>
        <p:xfrm>
          <a:off x="1192812" y="6155729"/>
          <a:ext cx="7819224" cy="14110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7403">
                  <a:extLst>
                    <a:ext uri="{9D8B030D-6E8A-4147-A177-3AD203B41FA5}">
                      <a16:colId xmlns:a16="http://schemas.microsoft.com/office/drawing/2014/main" val="312473858"/>
                    </a:ext>
                  </a:extLst>
                </a:gridCol>
                <a:gridCol w="977403">
                  <a:extLst>
                    <a:ext uri="{9D8B030D-6E8A-4147-A177-3AD203B41FA5}">
                      <a16:colId xmlns:a16="http://schemas.microsoft.com/office/drawing/2014/main" val="2216997081"/>
                    </a:ext>
                  </a:extLst>
                </a:gridCol>
                <a:gridCol w="977403">
                  <a:extLst>
                    <a:ext uri="{9D8B030D-6E8A-4147-A177-3AD203B41FA5}">
                      <a16:colId xmlns:a16="http://schemas.microsoft.com/office/drawing/2014/main" val="2443328336"/>
                    </a:ext>
                  </a:extLst>
                </a:gridCol>
                <a:gridCol w="977403">
                  <a:extLst>
                    <a:ext uri="{9D8B030D-6E8A-4147-A177-3AD203B41FA5}">
                      <a16:colId xmlns:a16="http://schemas.microsoft.com/office/drawing/2014/main" val="2865551544"/>
                    </a:ext>
                  </a:extLst>
                </a:gridCol>
                <a:gridCol w="977403">
                  <a:extLst>
                    <a:ext uri="{9D8B030D-6E8A-4147-A177-3AD203B41FA5}">
                      <a16:colId xmlns:a16="http://schemas.microsoft.com/office/drawing/2014/main" val="1227255482"/>
                    </a:ext>
                  </a:extLst>
                </a:gridCol>
                <a:gridCol w="977403">
                  <a:extLst>
                    <a:ext uri="{9D8B030D-6E8A-4147-A177-3AD203B41FA5}">
                      <a16:colId xmlns:a16="http://schemas.microsoft.com/office/drawing/2014/main" val="1048308183"/>
                    </a:ext>
                  </a:extLst>
                </a:gridCol>
                <a:gridCol w="977403">
                  <a:extLst>
                    <a:ext uri="{9D8B030D-6E8A-4147-A177-3AD203B41FA5}">
                      <a16:colId xmlns:a16="http://schemas.microsoft.com/office/drawing/2014/main" val="971552956"/>
                    </a:ext>
                  </a:extLst>
                </a:gridCol>
                <a:gridCol w="977403">
                  <a:extLst>
                    <a:ext uri="{9D8B030D-6E8A-4147-A177-3AD203B41FA5}">
                      <a16:colId xmlns:a16="http://schemas.microsoft.com/office/drawing/2014/main" val="1106754184"/>
                    </a:ext>
                  </a:extLst>
                </a:gridCol>
              </a:tblGrid>
              <a:tr h="34413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微電腦應用與</a:t>
                      </a:r>
                      <a:r>
                        <a:rPr lang="zh-TW" alt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實務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實用韓語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美容韓語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保養品配方學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化妝品機構經營管理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28450286"/>
                  </a:ext>
                </a:extLst>
              </a:tr>
              <a:tr h="34413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品牌行銷企劃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香精香料學</a:t>
                      </a:r>
                      <a:endParaRPr lang="en-US" alt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概論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商品包裝</a:t>
                      </a:r>
                      <a:endParaRPr lang="en-US" alt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與設計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53619163"/>
                  </a:ext>
                </a:extLst>
              </a:tr>
              <a:tr h="37864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化妝品原料學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口語表達技巧</a:t>
                      </a: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調香藝術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20490485"/>
                  </a:ext>
                </a:extLst>
              </a:tr>
              <a:tr h="34413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r>
                        <a:rPr lang="en-US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r>
                        <a:rPr lang="zh-TW" alt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溝通色彩學</a:t>
                      </a:r>
                      <a:r>
                        <a:rPr lang="en-US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alt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233774960"/>
                  </a:ext>
                </a:extLst>
              </a:tr>
            </a:tbl>
          </a:graphicData>
        </a:graphic>
      </p:graphicFrame>
      <p:graphicFrame>
        <p:nvGraphicFramePr>
          <p:cNvPr id="20" name="表格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9071497"/>
              </p:ext>
            </p:extLst>
          </p:nvPr>
        </p:nvGraphicFramePr>
        <p:xfrm>
          <a:off x="9131203" y="6099846"/>
          <a:ext cx="2860012" cy="14110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30006">
                  <a:extLst>
                    <a:ext uri="{9D8B030D-6E8A-4147-A177-3AD203B41FA5}">
                      <a16:colId xmlns:a16="http://schemas.microsoft.com/office/drawing/2014/main" val="971552956"/>
                    </a:ext>
                  </a:extLst>
                </a:gridCol>
                <a:gridCol w="1430006">
                  <a:extLst>
                    <a:ext uri="{9D8B030D-6E8A-4147-A177-3AD203B41FA5}">
                      <a16:colId xmlns:a16="http://schemas.microsoft.com/office/drawing/2014/main" val="1106754184"/>
                    </a:ext>
                  </a:extLst>
                </a:gridCol>
              </a:tblGrid>
              <a:tr h="141103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美國密西根</a:t>
                      </a:r>
                      <a:r>
                        <a:rPr lang="en-US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MNS</a:t>
                      </a:r>
                      <a:endParaRPr lang="zh-TW" sz="12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C</a:t>
                      </a: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級凝膠美甲師證照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美甲造型藝術師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半永久彩妝師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284502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8422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3188377" y="115061"/>
            <a:ext cx="5746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111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學年度  二技進修部 時尚造型與設計系 課程地圖</a:t>
            </a: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308496"/>
              </p:ext>
            </p:extLst>
          </p:nvPr>
        </p:nvGraphicFramePr>
        <p:xfrm>
          <a:off x="1192820" y="531841"/>
          <a:ext cx="1045816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3701">
                  <a:extLst>
                    <a:ext uri="{9D8B030D-6E8A-4147-A177-3AD203B41FA5}">
                      <a16:colId xmlns:a16="http://schemas.microsoft.com/office/drawing/2014/main" val="4072071021"/>
                    </a:ext>
                  </a:extLst>
                </a:gridCol>
                <a:gridCol w="1483701">
                  <a:extLst>
                    <a:ext uri="{9D8B030D-6E8A-4147-A177-3AD203B41FA5}">
                      <a16:colId xmlns:a16="http://schemas.microsoft.com/office/drawing/2014/main" val="18930049"/>
                    </a:ext>
                  </a:extLst>
                </a:gridCol>
                <a:gridCol w="1483701">
                  <a:extLst>
                    <a:ext uri="{9D8B030D-6E8A-4147-A177-3AD203B41FA5}">
                      <a16:colId xmlns:a16="http://schemas.microsoft.com/office/drawing/2014/main" val="1237716597"/>
                    </a:ext>
                  </a:extLst>
                </a:gridCol>
                <a:gridCol w="1483701">
                  <a:extLst>
                    <a:ext uri="{9D8B030D-6E8A-4147-A177-3AD203B41FA5}">
                      <a16:colId xmlns:a16="http://schemas.microsoft.com/office/drawing/2014/main" val="987472347"/>
                    </a:ext>
                  </a:extLst>
                </a:gridCol>
                <a:gridCol w="2261678">
                  <a:extLst>
                    <a:ext uri="{9D8B030D-6E8A-4147-A177-3AD203B41FA5}">
                      <a16:colId xmlns:a16="http://schemas.microsoft.com/office/drawing/2014/main" val="3295434754"/>
                    </a:ext>
                  </a:extLst>
                </a:gridCol>
                <a:gridCol w="2261678">
                  <a:extLst>
                    <a:ext uri="{9D8B030D-6E8A-4147-A177-3AD203B41FA5}">
                      <a16:colId xmlns:a16="http://schemas.microsoft.com/office/drawing/2014/main" val="41687166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三上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三下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四上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四下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證照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畢業出路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4569449"/>
                  </a:ext>
                </a:extLst>
              </a:tr>
            </a:tbl>
          </a:graphicData>
        </a:graphic>
      </p:graphicFrame>
      <p:cxnSp>
        <p:nvCxnSpPr>
          <p:cNvPr id="56" name="直線接點 55"/>
          <p:cNvCxnSpPr/>
          <p:nvPr/>
        </p:nvCxnSpPr>
        <p:spPr>
          <a:xfrm>
            <a:off x="131862" y="2634738"/>
            <a:ext cx="11859353" cy="0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16" name="文字方塊 115"/>
          <p:cNvSpPr txBox="1"/>
          <p:nvPr/>
        </p:nvSpPr>
        <p:spPr>
          <a:xfrm>
            <a:off x="131863" y="1380693"/>
            <a:ext cx="940404" cy="36073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系專業必修</a:t>
            </a:r>
          </a:p>
        </p:txBody>
      </p:sp>
      <p:graphicFrame>
        <p:nvGraphicFramePr>
          <p:cNvPr id="117" name="表格 1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3213672"/>
              </p:ext>
            </p:extLst>
          </p:nvPr>
        </p:nvGraphicFramePr>
        <p:xfrm>
          <a:off x="1192820" y="973216"/>
          <a:ext cx="5947120" cy="14110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86780">
                  <a:extLst>
                    <a:ext uri="{9D8B030D-6E8A-4147-A177-3AD203B41FA5}">
                      <a16:colId xmlns:a16="http://schemas.microsoft.com/office/drawing/2014/main" val="312473858"/>
                    </a:ext>
                  </a:extLst>
                </a:gridCol>
                <a:gridCol w="1486780">
                  <a:extLst>
                    <a:ext uri="{9D8B030D-6E8A-4147-A177-3AD203B41FA5}">
                      <a16:colId xmlns:a16="http://schemas.microsoft.com/office/drawing/2014/main" val="2216997081"/>
                    </a:ext>
                  </a:extLst>
                </a:gridCol>
                <a:gridCol w="1486780">
                  <a:extLst>
                    <a:ext uri="{9D8B030D-6E8A-4147-A177-3AD203B41FA5}">
                      <a16:colId xmlns:a16="http://schemas.microsoft.com/office/drawing/2014/main" val="2443328336"/>
                    </a:ext>
                  </a:extLst>
                </a:gridCol>
                <a:gridCol w="1486780">
                  <a:extLst>
                    <a:ext uri="{9D8B030D-6E8A-4147-A177-3AD203B41FA5}">
                      <a16:colId xmlns:a16="http://schemas.microsoft.com/office/drawing/2014/main" val="2865551544"/>
                    </a:ext>
                  </a:extLst>
                </a:gridCol>
              </a:tblGrid>
              <a:tr h="34413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多媒體藝術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色彩藝術美學</a:t>
                      </a:r>
                      <a:endParaRPr lang="zh-TW" alt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美甲實作</a:t>
                      </a: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美容儀器學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28450286"/>
                  </a:ext>
                </a:extLst>
              </a:tr>
              <a:tr h="34413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生活科</a:t>
                      </a:r>
                      <a:r>
                        <a:rPr lang="zh-TW" alt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學</a:t>
                      </a:r>
                      <a:endParaRPr lang="en-US" alt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與實驗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手足保養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護膚實作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髮型創意設計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53619163"/>
                  </a:ext>
                </a:extLst>
              </a:tr>
              <a:tr h="3786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美容造型</a:t>
                      </a:r>
                      <a:endParaRPr lang="en-US" alt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設計圖</a:t>
                      </a:r>
                      <a:endParaRPr lang="zh-TW" alt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整體造型設計</a:t>
                      </a: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化妝品調製</a:t>
                      </a:r>
                      <a:endParaRPr lang="en-US" alt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與實驗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衛生法規與</a:t>
                      </a:r>
                      <a:endParaRPr lang="en-US" alt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案例研究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20490485"/>
                  </a:ext>
                </a:extLst>
              </a:tr>
              <a:tr h="34413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彩妝實作</a:t>
                      </a:r>
                      <a:endParaRPr lang="zh-TW" alt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皮膚生理學</a:t>
                      </a: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專題製作</a:t>
                      </a:r>
                      <a:r>
                        <a:rPr lang="en-US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一</a:t>
                      </a:r>
                      <a:r>
                        <a:rPr lang="en-US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r>
                        <a:rPr lang="x-none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233774960"/>
                  </a:ext>
                </a:extLst>
              </a:tr>
            </a:tbl>
          </a:graphicData>
        </a:graphic>
      </p:graphicFrame>
      <p:sp>
        <p:nvSpPr>
          <p:cNvPr id="118" name="文字方塊 117"/>
          <p:cNvSpPr txBox="1"/>
          <p:nvPr/>
        </p:nvSpPr>
        <p:spPr>
          <a:xfrm>
            <a:off x="131862" y="3126446"/>
            <a:ext cx="940404" cy="638395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美容類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119" name="表格 1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320887"/>
              </p:ext>
            </p:extLst>
          </p:nvPr>
        </p:nvGraphicFramePr>
        <p:xfrm>
          <a:off x="1192812" y="2722868"/>
          <a:ext cx="5947128" cy="14455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86782">
                  <a:extLst>
                    <a:ext uri="{9D8B030D-6E8A-4147-A177-3AD203B41FA5}">
                      <a16:colId xmlns:a16="http://schemas.microsoft.com/office/drawing/2014/main" val="312473858"/>
                    </a:ext>
                  </a:extLst>
                </a:gridCol>
                <a:gridCol w="1486782">
                  <a:extLst>
                    <a:ext uri="{9D8B030D-6E8A-4147-A177-3AD203B41FA5}">
                      <a16:colId xmlns:a16="http://schemas.microsoft.com/office/drawing/2014/main" val="2216997081"/>
                    </a:ext>
                  </a:extLst>
                </a:gridCol>
                <a:gridCol w="1486782">
                  <a:extLst>
                    <a:ext uri="{9D8B030D-6E8A-4147-A177-3AD203B41FA5}">
                      <a16:colId xmlns:a16="http://schemas.microsoft.com/office/drawing/2014/main" val="2443328336"/>
                    </a:ext>
                  </a:extLst>
                </a:gridCol>
                <a:gridCol w="1486782">
                  <a:extLst>
                    <a:ext uri="{9D8B030D-6E8A-4147-A177-3AD203B41FA5}">
                      <a16:colId xmlns:a16="http://schemas.microsoft.com/office/drawing/2014/main" val="2865551544"/>
                    </a:ext>
                  </a:extLst>
                </a:gridCol>
              </a:tblGrid>
              <a:tr h="34413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飾品製作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微電腦應用與</a:t>
                      </a:r>
                      <a:r>
                        <a:rPr lang="zh-TW" alt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實務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化妝品原料學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美容養生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28450286"/>
                  </a:ext>
                </a:extLst>
              </a:tr>
              <a:tr h="34413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實用韓語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美容韓語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商品包裝</a:t>
                      </a:r>
                      <a:endParaRPr lang="en-US" alt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與設計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新娘秘書實務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53619163"/>
                  </a:ext>
                </a:extLst>
              </a:tr>
              <a:tr h="37864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品牌行銷企劃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口語表達技巧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特效化妝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芳香精油應用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20490485"/>
                  </a:ext>
                </a:extLst>
              </a:tr>
              <a:tr h="37864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醫學美容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061950549"/>
                  </a:ext>
                </a:extLst>
              </a:tr>
            </a:tbl>
          </a:graphicData>
        </a:graphic>
      </p:graphicFrame>
      <p:sp>
        <p:nvSpPr>
          <p:cNvPr id="120" name="文字方塊 119"/>
          <p:cNvSpPr txBox="1"/>
          <p:nvPr/>
        </p:nvSpPr>
        <p:spPr>
          <a:xfrm>
            <a:off x="131862" y="4834952"/>
            <a:ext cx="940404" cy="638395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美髮類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121" name="表格 1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3665052"/>
              </p:ext>
            </p:extLst>
          </p:nvPr>
        </p:nvGraphicFramePr>
        <p:xfrm>
          <a:off x="1192812" y="4628751"/>
          <a:ext cx="5947128" cy="11328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86782">
                  <a:extLst>
                    <a:ext uri="{9D8B030D-6E8A-4147-A177-3AD203B41FA5}">
                      <a16:colId xmlns:a16="http://schemas.microsoft.com/office/drawing/2014/main" val="312473858"/>
                    </a:ext>
                  </a:extLst>
                </a:gridCol>
                <a:gridCol w="1486782">
                  <a:extLst>
                    <a:ext uri="{9D8B030D-6E8A-4147-A177-3AD203B41FA5}">
                      <a16:colId xmlns:a16="http://schemas.microsoft.com/office/drawing/2014/main" val="2216997081"/>
                    </a:ext>
                  </a:extLst>
                </a:gridCol>
                <a:gridCol w="1486782">
                  <a:extLst>
                    <a:ext uri="{9D8B030D-6E8A-4147-A177-3AD203B41FA5}">
                      <a16:colId xmlns:a16="http://schemas.microsoft.com/office/drawing/2014/main" val="2443328336"/>
                    </a:ext>
                  </a:extLst>
                </a:gridCol>
                <a:gridCol w="1486782">
                  <a:extLst>
                    <a:ext uri="{9D8B030D-6E8A-4147-A177-3AD203B41FA5}">
                      <a16:colId xmlns:a16="http://schemas.microsoft.com/office/drawing/2014/main" val="2865551544"/>
                    </a:ext>
                  </a:extLst>
                </a:gridCol>
              </a:tblGrid>
              <a:tr h="41004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飾品製作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微電腦應用與</a:t>
                      </a:r>
                      <a:r>
                        <a:rPr lang="zh-TW" alt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實務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毛髮技術實務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新娘秘書實務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28450286"/>
                  </a:ext>
                </a:extLst>
              </a:tr>
              <a:tr h="34413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品牌行銷企劃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美容韓語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化妝品原料學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芳香精油應用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53619163"/>
                  </a:ext>
                </a:extLst>
              </a:tr>
              <a:tr h="37864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溝通色彩學</a:t>
                      </a:r>
                      <a:r>
                        <a:rPr lang="en-US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口語表達技巧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20490485"/>
                  </a:ext>
                </a:extLst>
              </a:tr>
            </a:tbl>
          </a:graphicData>
        </a:graphic>
      </p:graphicFrame>
      <p:graphicFrame>
        <p:nvGraphicFramePr>
          <p:cNvPr id="122" name="表格 1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9710488"/>
              </p:ext>
            </p:extLst>
          </p:nvPr>
        </p:nvGraphicFramePr>
        <p:xfrm>
          <a:off x="7139940" y="2722868"/>
          <a:ext cx="4511040" cy="14455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55520">
                  <a:extLst>
                    <a:ext uri="{9D8B030D-6E8A-4147-A177-3AD203B41FA5}">
                      <a16:colId xmlns:a16="http://schemas.microsoft.com/office/drawing/2014/main" val="971552956"/>
                    </a:ext>
                  </a:extLst>
                </a:gridCol>
                <a:gridCol w="2255520">
                  <a:extLst>
                    <a:ext uri="{9D8B030D-6E8A-4147-A177-3AD203B41FA5}">
                      <a16:colId xmlns:a16="http://schemas.microsoft.com/office/drawing/2014/main" val="1106754184"/>
                    </a:ext>
                  </a:extLst>
                </a:gridCol>
              </a:tblGrid>
              <a:tr h="144555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美容丙級證照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美容乙級證照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國際芳療師證照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美容師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美容芳療師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化妝品專櫃彩妝師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皮膚管理師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美容沙龍經營者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保養品配方設計師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28450286"/>
                  </a:ext>
                </a:extLst>
              </a:tr>
            </a:tbl>
          </a:graphicData>
        </a:graphic>
      </p:graphicFrame>
      <p:graphicFrame>
        <p:nvGraphicFramePr>
          <p:cNvPr id="123" name="表格 1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660196"/>
              </p:ext>
            </p:extLst>
          </p:nvPr>
        </p:nvGraphicFramePr>
        <p:xfrm>
          <a:off x="7139940" y="4628751"/>
          <a:ext cx="4511040" cy="11328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55520">
                  <a:extLst>
                    <a:ext uri="{9D8B030D-6E8A-4147-A177-3AD203B41FA5}">
                      <a16:colId xmlns:a16="http://schemas.microsoft.com/office/drawing/2014/main" val="971552956"/>
                    </a:ext>
                  </a:extLst>
                </a:gridCol>
                <a:gridCol w="2255520">
                  <a:extLst>
                    <a:ext uri="{9D8B030D-6E8A-4147-A177-3AD203B41FA5}">
                      <a16:colId xmlns:a16="http://schemas.microsoft.com/office/drawing/2014/main" val="1106754184"/>
                    </a:ext>
                  </a:extLst>
                </a:gridCol>
              </a:tblGrid>
              <a:tr h="113282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女子美髮丙級證照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女子美髮乙級證照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男子理髮丙級證照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男子理髮乙級證照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美髮沙龍設計師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整體造型師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專業新娘秘書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頭皮養護師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28450286"/>
                  </a:ext>
                </a:extLst>
              </a:tr>
            </a:tbl>
          </a:graphicData>
        </a:graphic>
      </p:graphicFrame>
      <p:sp>
        <p:nvSpPr>
          <p:cNvPr id="18" name="文字方塊 17"/>
          <p:cNvSpPr txBox="1"/>
          <p:nvPr/>
        </p:nvSpPr>
        <p:spPr>
          <a:xfrm>
            <a:off x="131862" y="6436158"/>
            <a:ext cx="940404" cy="63839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美甲類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19" name="表格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6123282"/>
              </p:ext>
            </p:extLst>
          </p:nvPr>
        </p:nvGraphicFramePr>
        <p:xfrm>
          <a:off x="1192812" y="6221903"/>
          <a:ext cx="5947128" cy="10669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86782">
                  <a:extLst>
                    <a:ext uri="{9D8B030D-6E8A-4147-A177-3AD203B41FA5}">
                      <a16:colId xmlns:a16="http://schemas.microsoft.com/office/drawing/2014/main" val="312473858"/>
                    </a:ext>
                  </a:extLst>
                </a:gridCol>
                <a:gridCol w="1486782">
                  <a:extLst>
                    <a:ext uri="{9D8B030D-6E8A-4147-A177-3AD203B41FA5}">
                      <a16:colId xmlns:a16="http://schemas.microsoft.com/office/drawing/2014/main" val="2216997081"/>
                    </a:ext>
                  </a:extLst>
                </a:gridCol>
                <a:gridCol w="1486782">
                  <a:extLst>
                    <a:ext uri="{9D8B030D-6E8A-4147-A177-3AD203B41FA5}">
                      <a16:colId xmlns:a16="http://schemas.microsoft.com/office/drawing/2014/main" val="2443328336"/>
                    </a:ext>
                  </a:extLst>
                </a:gridCol>
                <a:gridCol w="1486782">
                  <a:extLst>
                    <a:ext uri="{9D8B030D-6E8A-4147-A177-3AD203B41FA5}">
                      <a16:colId xmlns:a16="http://schemas.microsoft.com/office/drawing/2014/main" val="2865551544"/>
                    </a:ext>
                  </a:extLst>
                </a:gridCol>
              </a:tblGrid>
              <a:tr h="34413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色彩原理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微電腦應用與</a:t>
                      </a:r>
                      <a:r>
                        <a:rPr lang="zh-TW" alt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實務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化妝品原料學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28450286"/>
                  </a:ext>
                </a:extLst>
              </a:tr>
              <a:tr h="34413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品牌行銷企劃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美容韓語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53619163"/>
                  </a:ext>
                </a:extLst>
              </a:tr>
              <a:tr h="37864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溝通色彩學</a:t>
                      </a:r>
                      <a:r>
                        <a:rPr lang="en-US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口語表達技巧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20490485"/>
                  </a:ext>
                </a:extLst>
              </a:tr>
            </a:tbl>
          </a:graphicData>
        </a:graphic>
      </p:graphicFrame>
      <p:graphicFrame>
        <p:nvGraphicFramePr>
          <p:cNvPr id="20" name="表格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3276582"/>
              </p:ext>
            </p:extLst>
          </p:nvPr>
        </p:nvGraphicFramePr>
        <p:xfrm>
          <a:off x="7139940" y="6221902"/>
          <a:ext cx="4511040" cy="10669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55520">
                  <a:extLst>
                    <a:ext uri="{9D8B030D-6E8A-4147-A177-3AD203B41FA5}">
                      <a16:colId xmlns:a16="http://schemas.microsoft.com/office/drawing/2014/main" val="971552956"/>
                    </a:ext>
                  </a:extLst>
                </a:gridCol>
                <a:gridCol w="2255520">
                  <a:extLst>
                    <a:ext uri="{9D8B030D-6E8A-4147-A177-3AD203B41FA5}">
                      <a16:colId xmlns:a16="http://schemas.microsoft.com/office/drawing/2014/main" val="1106754184"/>
                    </a:ext>
                  </a:extLst>
                </a:gridCol>
              </a:tblGrid>
              <a:tr h="106690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美國密西根</a:t>
                      </a:r>
                      <a:r>
                        <a:rPr lang="en-US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MNS</a:t>
                      </a:r>
                      <a:endParaRPr lang="zh-TW" sz="12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C</a:t>
                      </a: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級凝膠美甲師</a:t>
                      </a:r>
                      <a:endParaRPr lang="en-US" altLang="zh-TW" sz="12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證照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美甲造型藝術師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半永久彩妝師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284502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6928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1068</Words>
  <Application>Microsoft Office PowerPoint</Application>
  <PresentationFormat>自訂</PresentationFormat>
  <Paragraphs>378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8" baseType="lpstr">
      <vt:lpstr>微軟正黑體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明新科大化妝品學程蘇惠真</dc:creator>
  <cp:lastModifiedBy>MustUser</cp:lastModifiedBy>
  <cp:revision>54</cp:revision>
  <cp:lastPrinted>2020-03-26T01:41:23Z</cp:lastPrinted>
  <dcterms:created xsi:type="dcterms:W3CDTF">2018-12-13T05:16:47Z</dcterms:created>
  <dcterms:modified xsi:type="dcterms:W3CDTF">2023-12-19T06:49:19Z</dcterms:modified>
</cp:coreProperties>
</file>