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8" r:id="rId1"/>
  </p:sldMasterIdLst>
  <p:notesMasterIdLst>
    <p:notesMasterId r:id="rId3"/>
  </p:notesMasterIdLst>
  <p:sldIdLst>
    <p:sldId id="256" r:id="rId2"/>
  </p:sldIdLst>
  <p:sldSz cx="6858000" cy="9144000" type="screen4x3"/>
  <p:notesSz cx="9926638" cy="143525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F5331-35AA-4416-B1F9-FAD65BA532A3}" type="datetimeFigureOut">
              <a:rPr lang="zh-TW" altLang="en-US" smtClean="0"/>
              <a:t>2022/12/8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6325"/>
            <a:ext cx="4037012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6816725"/>
            <a:ext cx="7942262" cy="6459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631863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5" y="13631863"/>
            <a:ext cx="4302125" cy="717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1BF6E-DE4F-4EE3-9E00-9E75872F22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5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1BF6E-DE4F-4EE3-9E00-9E75872F229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0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514350" y="4262438"/>
            <a:ext cx="58293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235201"/>
            <a:ext cx="5829300" cy="2051048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4286248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6CBB-0E6E-4800-A5FB-4E133CD45743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B0F1-F417-493C-98A7-A4CF19EF98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342900" y="1881188"/>
            <a:ext cx="61722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FF5B9-85B2-4921-9520-198D6BF6C3F2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83BF-8307-488B-8FE7-A71BE83125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11404" y="366184"/>
            <a:ext cx="1103696" cy="801584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5014926" cy="801584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9C09-6F0E-488A-A567-AE69A5F480DF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A5D6-1C0F-4054-905D-9956638A4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342900" y="1881188"/>
            <a:ext cx="61722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5563" y="8534400"/>
            <a:ext cx="240030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6DD1-8571-4231-B82A-7A93EB91AFBA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998913" y="8534400"/>
            <a:ext cx="280035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B5E2-77BB-4001-B271-CD5B0206F6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514350" y="4191000"/>
            <a:ext cx="5829300" cy="2381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4190998"/>
            <a:ext cx="5829300" cy="1816100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2190749"/>
            <a:ext cx="5829300" cy="200024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1208-F123-434B-8504-2DA1BA8D5131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CCF0-C602-4081-9ACC-61C9ABD489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342900" y="1881188"/>
            <a:ext cx="61722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8EF3-6DD5-4DBF-B54A-5789C72DAD67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E695-7426-4C1B-878C-E9EC6F494D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9"/>
          <p:cNvSpPr/>
          <p:nvPr/>
        </p:nvSpPr>
        <p:spPr>
          <a:xfrm>
            <a:off x="342900" y="1881188"/>
            <a:ext cx="61722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1C156-D60B-4475-8920-C4317BB5C059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A021-9F61-4D37-A03C-C055D4B630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5"/>
          <p:cNvSpPr/>
          <p:nvPr/>
        </p:nvSpPr>
        <p:spPr>
          <a:xfrm>
            <a:off x="342900" y="1881188"/>
            <a:ext cx="6172200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990F-C8E6-4A11-A27A-DB7E3574C77F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7B4F-30EF-4596-B02A-9399521FDB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9C56-6060-4475-A78B-CB668D52A8B5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DE523-B2EC-4418-9298-A82659EC45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2089150" y="1404938"/>
            <a:ext cx="4429125" cy="2381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9538" y="304800"/>
            <a:ext cx="4425564" cy="1123928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9537" y="1523979"/>
            <a:ext cx="4425563" cy="68580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4" y="1523979"/>
            <a:ext cx="1693056" cy="6858048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C47D-A8B1-41B1-A69B-F830A65C2B52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E39B-E905-4101-9A9B-674912EF64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0050" y="406400"/>
            <a:ext cx="4800600" cy="9144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26164" y="1524000"/>
            <a:ext cx="5417436" cy="5306896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71650" y="7213600"/>
            <a:ext cx="4243416" cy="1073149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DD747-2454-4617-A130-BB1508908E1E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7DD0-AFEF-4B55-8FA5-37DB250D9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8904288"/>
            <a:ext cx="6858000" cy="23971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7150" y="8534400"/>
            <a:ext cx="2400300" cy="377825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6D6CBC-7221-452A-906F-833DB5A2D51D}" type="datetimeFigureOut">
              <a:rPr lang="zh-TW" altLang="en-US"/>
              <a:pPr>
                <a:defRPr/>
              </a:pPr>
              <a:t>2022/12/8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00500" y="8534400"/>
            <a:ext cx="2800350" cy="3778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086100" y="8534400"/>
            <a:ext cx="685800" cy="377825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6D7519-62B1-46CB-9D74-352A727310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6858000" cy="14446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zh-CN" alt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501" r:id="rId2"/>
    <p:sldLayoutId id="2147484502" r:id="rId3"/>
    <p:sldLayoutId id="2147484503" r:id="rId4"/>
    <p:sldLayoutId id="2147484504" r:id="rId5"/>
    <p:sldLayoutId id="2147484505" r:id="rId6"/>
    <p:sldLayoutId id="2147484506" r:id="rId7"/>
    <p:sldLayoutId id="2147484507" r:id="rId8"/>
    <p:sldLayoutId id="2147484508" r:id="rId9"/>
    <p:sldLayoutId id="2147484509" r:id="rId10"/>
    <p:sldLayoutId id="21474844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5"/>
          <p:cNvSpPr>
            <a:spLocks noGrp="1"/>
          </p:cNvSpPr>
          <p:nvPr>
            <p:ph type="ctrTitle"/>
          </p:nvPr>
        </p:nvSpPr>
        <p:spPr>
          <a:xfrm>
            <a:off x="476672" y="-180528"/>
            <a:ext cx="5554662" cy="1111250"/>
          </a:xfrm>
        </p:spPr>
        <p:txBody>
          <a:bodyPr/>
          <a:lstStyle/>
          <a:p>
            <a:pPr algn="l" eaLnBrk="1" hangingPunct="1"/>
            <a:r>
              <a:rPr lang="zh-TW" altLang="en-US" sz="22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日間部、進修部同學，您好：</a:t>
            </a:r>
            <a:endParaRPr lang="zh-TW" altLang="en-US" sz="2000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</p:txBody>
      </p:sp>
      <p:sp>
        <p:nvSpPr>
          <p:cNvPr id="13314" name="副標題 6"/>
          <p:cNvSpPr>
            <a:spLocks noGrp="1"/>
          </p:cNvSpPr>
          <p:nvPr>
            <p:ph type="subTitle" idx="1"/>
          </p:nvPr>
        </p:nvSpPr>
        <p:spPr>
          <a:xfrm>
            <a:off x="548680" y="1043831"/>
            <a:ext cx="5792788" cy="6840537"/>
          </a:xfrm>
        </p:spPr>
        <p:txBody>
          <a:bodyPr/>
          <a:lstStyle/>
          <a:p>
            <a:pPr algn="just" eaLnBrk="1" hangingPunct="1">
              <a:lnSpc>
                <a:spcPts val="2800"/>
              </a:lnSpc>
            </a:pP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  本校</a:t>
            </a: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111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學年度第</a:t>
            </a: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學期</a:t>
            </a:r>
            <a:r>
              <a:rPr lang="en-US" altLang="zh-TW" sz="1800" b="1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『</a:t>
            </a:r>
            <a:r>
              <a:rPr lang="zh-TW" altLang="en-US" sz="1800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期末教師教學評量問卷</a:t>
            </a:r>
            <a:r>
              <a:rPr lang="en-US" altLang="zh-TW" sz="1800" b="1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』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已開始實施，此時正值學期末，在您對授課老師教學情形記憶猶新時，請針對本學期您所修習之課程進行評量並提供寶貴意見，這是提昇教師教學品質與學校進步的動力。</a:t>
            </a:r>
            <a:endParaRPr lang="en-US" altLang="zh-TW" sz="1800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8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  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在此提醒各位同學，問卷題目將隨課程類型而有所</a:t>
            </a:r>
            <a:r>
              <a:rPr lang="zh-TW" altLang="en-US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不同，</a:t>
            </a:r>
            <a:r>
              <a:rPr lang="zh-TW" altLang="en-US" sz="1800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教學評量一經上傳後即不得刪除與修改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，請您審慎上網填寫教學評量，謝謝。</a:t>
            </a:r>
            <a:endParaRPr lang="en-US" altLang="zh-TW" sz="1800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1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1.  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問卷實施期間</a:t>
            </a:r>
            <a:r>
              <a:rPr lang="zh-TW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：</a:t>
            </a: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111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年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12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月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19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日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(08:01:01)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開始</a:t>
            </a:r>
            <a:r>
              <a:rPr lang="zh-TW" altLang="en-US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至</a:t>
            </a:r>
            <a:endParaRPr lang="en-US" altLang="zh-TW" sz="1800" b="1" dirty="0">
              <a:solidFill>
                <a:srgbClr val="002060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112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年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02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月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17</a:t>
            </a:r>
            <a:r>
              <a:rPr lang="zh-TW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日</a:t>
            </a:r>
            <a:r>
              <a:rPr lang="en-US" altLang="zh-TW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(23:59:59)</a:t>
            </a:r>
            <a:r>
              <a:rPr lang="zh-TW" altLang="en-US" sz="1800" b="1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結束</a:t>
            </a: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 </a:t>
            </a: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2. </a:t>
            </a:r>
            <a:r>
              <a:rPr lang="zh-TW" altLang="en-US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教學評量問卷填答</a:t>
            </a:r>
            <a:r>
              <a:rPr lang="zh-TW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方式：</a:t>
            </a:r>
            <a:endParaRPr lang="en-US" altLang="zh-TW" sz="1800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</a:t>
            </a:r>
            <a:r>
              <a:rPr lang="zh-TW" altLang="en-US" sz="1800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請同學登入「學生資訊服務系統」→點選「期末教師 </a:t>
            </a:r>
            <a:r>
              <a:rPr lang="en-US" altLang="zh-TW" sz="1800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</a:t>
            </a: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</a:t>
            </a:r>
            <a:r>
              <a:rPr lang="zh-TW" altLang="en-US" sz="1800" dirty="0">
                <a:solidFill>
                  <a:srgbClr val="00206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教學評量問卷系統」→依本學期所修之課程進行評量</a:t>
            </a:r>
            <a:endParaRPr lang="en-US" altLang="zh-TW" sz="1800" dirty="0">
              <a:solidFill>
                <a:srgbClr val="002060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3.</a:t>
            </a:r>
            <a:r>
              <a:rPr lang="zh-TW" altLang="en-US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</a:t>
            </a:r>
            <a:r>
              <a:rPr lang="zh-TW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凡完</a:t>
            </a:r>
            <a:r>
              <a:rPr lang="zh-TW" altLang="en-US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成</a:t>
            </a:r>
            <a:r>
              <a:rPr lang="zh-TW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填寫的同學，當開放成績查詢時，即可</a:t>
            </a:r>
            <a:r>
              <a:rPr lang="zh-TW" altLang="en-US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得知</a:t>
            </a:r>
            <a:r>
              <a:rPr lang="zh-TW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成</a:t>
            </a:r>
            <a:endParaRPr lang="en-US" altLang="zh-TW" sz="1800" b="1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000"/>
              </a:lnSpc>
            </a:pPr>
            <a:r>
              <a:rPr lang="en-US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    </a:t>
            </a:r>
            <a:r>
              <a:rPr lang="zh-TW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績</a:t>
            </a:r>
            <a:r>
              <a:rPr lang="zh-TW" altLang="en-US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相關訊息</a:t>
            </a:r>
            <a:r>
              <a:rPr lang="zh-TW" altLang="zh-TW" sz="1800" b="1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。</a:t>
            </a:r>
            <a:endParaRPr lang="en-US" altLang="zh-TW" sz="1800" b="1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ts val="2160"/>
              </a:lnSpc>
            </a:pPr>
            <a:endParaRPr lang="zh-TW" altLang="zh-TW" sz="800" dirty="0">
              <a:solidFill>
                <a:srgbClr val="002060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請同學務必上網填寫教學評量，</a:t>
            </a:r>
            <a:endParaRPr lang="en-US" altLang="zh-TW" sz="2800" b="1" dirty="0">
              <a:solidFill>
                <a:srgbClr val="FF0000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zh-TW" altLang="en-US" sz="2800" b="1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謝謝您的支持與協助</a:t>
            </a:r>
            <a:r>
              <a:rPr lang="en-US" altLang="zh-TW" sz="2800" b="1" dirty="0">
                <a:solidFill>
                  <a:srgbClr val="FF0000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~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 </a:t>
            </a:r>
            <a:endParaRPr lang="zh-TW" altLang="zh-TW" sz="2400" dirty="0">
              <a:solidFill>
                <a:schemeClr val="tx1"/>
              </a:solidFill>
              <a:latin typeface="華康中圓體(P)" panose="020F0500000000000000" pitchFamily="34" charset="-120"/>
              <a:ea typeface="華康中圓體(P)" panose="020F0500000000000000" pitchFamily="34" charset="-120"/>
            </a:endParaRPr>
          </a:p>
          <a:p>
            <a:pPr algn="r" eaLnBrk="1" hangingPunct="1">
              <a:lnSpc>
                <a:spcPct val="80000"/>
              </a:lnSpc>
            </a:pPr>
            <a:r>
              <a:rPr lang="zh-TW" altLang="zh-TW" sz="15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教學</a:t>
            </a:r>
            <a:r>
              <a:rPr lang="zh-TW" altLang="en-US" sz="15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品保中心</a:t>
            </a:r>
            <a:r>
              <a:rPr lang="zh-TW" altLang="zh-TW" sz="15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、進修</a:t>
            </a:r>
            <a:r>
              <a:rPr lang="zh-TW" altLang="en-US" sz="15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教務</a:t>
            </a:r>
            <a:r>
              <a:rPr lang="zh-TW" altLang="zh-TW" sz="1500" dirty="0">
                <a:solidFill>
                  <a:schemeClr val="tx1"/>
                </a:solidFill>
                <a:latin typeface="華康中圓體(P)" panose="020F0500000000000000" pitchFamily="34" charset="-120"/>
                <a:ea typeface="華康中圓體(P)" panose="020F0500000000000000" pitchFamily="34" charset="-120"/>
              </a:rPr>
              <a:t>組敬上</a:t>
            </a:r>
          </a:p>
          <a:p>
            <a:pPr eaLnBrk="1" hangingPunct="1">
              <a:lnSpc>
                <a:spcPct val="80000"/>
              </a:lnSpc>
            </a:pPr>
            <a:endParaRPr lang="en-US" altLang="zh-TW" sz="2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endParaRPr lang="zh-TW" altLang="en-US" sz="2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228</TotalTime>
  <Words>228</Words>
  <Application>Microsoft Office PowerPoint</Application>
  <PresentationFormat>如螢幕大小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黑体</vt:lpstr>
      <vt:lpstr>華康中圓體(P)</vt:lpstr>
      <vt:lpstr>微軟正黑體</vt:lpstr>
      <vt:lpstr>新細明體</vt:lpstr>
      <vt:lpstr>標楷體</vt:lpstr>
      <vt:lpstr>Arial</vt:lpstr>
      <vt:lpstr>Calibri</vt:lpstr>
      <vt:lpstr>Franklin Gothic Book</vt:lpstr>
      <vt:lpstr>Franklin Gothic Medium</vt:lpstr>
      <vt:lpstr>Wingdings 2</vt:lpstr>
      <vt:lpstr>暗香撲面</vt:lpstr>
      <vt:lpstr>日間部、進修部同學，您好：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日間部、進修部暨進專進院同學，您好：</dc:title>
  <dc:creator>as</dc:creator>
  <cp:lastModifiedBy>MustUser</cp:lastModifiedBy>
  <cp:revision>51</cp:revision>
  <cp:lastPrinted>2015-01-05T02:21:55Z</cp:lastPrinted>
  <dcterms:created xsi:type="dcterms:W3CDTF">2011-12-16T01:29:36Z</dcterms:created>
  <dcterms:modified xsi:type="dcterms:W3CDTF">2022-12-08T07:38:47Z</dcterms:modified>
</cp:coreProperties>
</file>